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handoutMasterIdLst>
    <p:handoutMasterId r:id="rId29"/>
  </p:handoutMasterIdLst>
  <p:sldIdLst>
    <p:sldId id="256" r:id="rId3"/>
    <p:sldId id="257" r:id="rId4"/>
    <p:sldId id="262" r:id="rId5"/>
    <p:sldId id="263" r:id="rId6"/>
    <p:sldId id="266" r:id="rId7"/>
    <p:sldId id="265" r:id="rId8"/>
    <p:sldId id="268" r:id="rId9"/>
    <p:sldId id="287" r:id="rId10"/>
    <p:sldId id="267" r:id="rId11"/>
    <p:sldId id="270" r:id="rId12"/>
    <p:sldId id="269" r:id="rId13"/>
    <p:sldId id="288" r:id="rId14"/>
    <p:sldId id="259" r:id="rId15"/>
    <p:sldId id="280" r:id="rId16"/>
    <p:sldId id="279" r:id="rId17"/>
    <p:sldId id="281" r:id="rId18"/>
    <p:sldId id="290" r:id="rId19"/>
    <p:sldId id="278" r:id="rId20"/>
    <p:sldId id="277" r:id="rId21"/>
    <p:sldId id="276" r:id="rId22"/>
    <p:sldId id="282" r:id="rId23"/>
    <p:sldId id="292" r:id="rId24"/>
    <p:sldId id="291" r:id="rId25"/>
    <p:sldId id="293" r:id="rId26"/>
    <p:sldId id="294" r:id="rId27"/>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20"/>
        <p:guide pos="3858"/>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handoutMaster" Target="handoutMasters/handoutMaster1.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0945"/>
            <a:ext cx="9848088" cy="811530"/>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Click to edit Master text styles</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Click to edit Master title style</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4" name="内容占位符 3"/>
          <p:cNvSpPr>
            <a:spLocks noGrp="1"/>
          </p:cNvSpPr>
          <p:nvPr>
            <p:ph sz="half" idx="2"/>
          </p:nvPr>
        </p:nvSpPr>
        <p:spPr>
          <a:xfrm>
            <a:off x="839788" y="2615609"/>
            <a:ext cx="5157787"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Click to edit Master text styles</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Click to edit Master title style</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GIF"/></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p>
            <a:r>
              <a:rPr lang="en-US"/>
              <a:t>Advanced Topics</a:t>
            </a:r>
            <a:endParaRPr lang="en-US"/>
          </a:p>
        </p:txBody>
      </p:sp>
      <p:sp>
        <p:nvSpPr>
          <p:cNvPr id="3" name="Subtitle 2"/>
          <p:cNvSpPr>
            <a:spLocks noGrp="1"/>
          </p:cNvSpPr>
          <p:nvPr>
            <p:ph type="subTitle" idx="1"/>
          </p:nvPr>
        </p:nvSpPr>
        <p:spPr/>
        <p:txBody>
          <a:bodyPr/>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99085"/>
            <a:ext cx="10515600" cy="946785"/>
          </a:xfrm>
        </p:spPr>
        <p:txBody>
          <a:bodyPr/>
          <a:p>
            <a:r>
              <a:rPr lang="en-US" sz="2800"/>
              <a:t>Faster R-CNN: Architecture</a:t>
            </a:r>
            <a:endParaRPr lang="en-US" sz="2800"/>
          </a:p>
        </p:txBody>
      </p:sp>
      <p:pic>
        <p:nvPicPr>
          <p:cNvPr id="4" name="Picture 3"/>
          <p:cNvPicPr>
            <a:picLocks noChangeAspect="1"/>
          </p:cNvPicPr>
          <p:nvPr/>
        </p:nvPicPr>
        <p:blipFill>
          <a:blip r:embed="rId1"/>
          <a:stretch>
            <a:fillRect/>
          </a:stretch>
        </p:blipFill>
        <p:spPr>
          <a:xfrm>
            <a:off x="1391920" y="1337310"/>
            <a:ext cx="9408160" cy="527748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99085"/>
            <a:ext cx="10515600" cy="946785"/>
          </a:xfrm>
        </p:spPr>
        <p:txBody>
          <a:bodyPr/>
          <a:p>
            <a:r>
              <a:rPr lang="en-US" sz="2800">
                <a:sym typeface="+mn-ea"/>
              </a:rPr>
              <a:t>Faster R-CNN vs YOLO</a:t>
            </a:r>
            <a:endParaRPr lang="en-US" sz="2800"/>
          </a:p>
        </p:txBody>
      </p:sp>
      <p:pic>
        <p:nvPicPr>
          <p:cNvPr id="4" name="Picture 3"/>
          <p:cNvPicPr>
            <a:picLocks noChangeAspect="1"/>
          </p:cNvPicPr>
          <p:nvPr/>
        </p:nvPicPr>
        <p:blipFill>
          <a:blip r:embed="rId1"/>
          <a:stretch>
            <a:fillRect/>
          </a:stretch>
        </p:blipFill>
        <p:spPr>
          <a:xfrm>
            <a:off x="1389380" y="1960245"/>
            <a:ext cx="9032875" cy="366331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Faster R-CNN: Detectron2</a:t>
            </a:r>
            <a:endParaRPr lang="en-US"/>
          </a:p>
        </p:txBody>
      </p:sp>
      <p:sp>
        <p:nvSpPr>
          <p:cNvPr id="3" name="Content Placeholder 2"/>
          <p:cNvSpPr>
            <a:spLocks noGrp="1"/>
          </p:cNvSpPr>
          <p:nvPr>
            <p:ph idx="1"/>
          </p:nvPr>
        </p:nvSpPr>
        <p:spPr>
          <a:xfrm>
            <a:off x="647700" y="1584325"/>
            <a:ext cx="10515600" cy="4351338"/>
          </a:xfrm>
        </p:spPr>
        <p:txBody>
          <a:bodyPr/>
          <a:p>
            <a:pPr marL="0" indent="0">
              <a:buNone/>
            </a:pPr>
            <a:r>
              <a:rPr lang="en-US" b="1"/>
              <a:t>Detectron2</a:t>
            </a:r>
            <a:r>
              <a:rPr lang="en-US"/>
              <a:t> is a popular </a:t>
            </a:r>
            <a:r>
              <a:rPr lang="en-US" b="1"/>
              <a:t>deep learning framework </a:t>
            </a:r>
            <a:r>
              <a:rPr lang="en-US"/>
              <a:t>for </a:t>
            </a:r>
            <a:r>
              <a:rPr lang="en-US" b="1"/>
              <a:t>object detection </a:t>
            </a:r>
            <a:r>
              <a:rPr lang="en-US"/>
              <a:t>and </a:t>
            </a:r>
            <a:r>
              <a:rPr lang="en-US" b="1"/>
              <a:t>segmentation tasks</a:t>
            </a:r>
            <a:r>
              <a:rPr lang="en-US"/>
              <a:t>. Developed by </a:t>
            </a:r>
            <a:r>
              <a:rPr lang="en-US" b="1"/>
              <a:t>Facebook AI Research (FAIR)</a:t>
            </a:r>
            <a:r>
              <a:rPr lang="en-US"/>
              <a:t>, it builds upon the original Detectron framework and provides a more </a:t>
            </a:r>
            <a:r>
              <a:rPr lang="en-US" b="1"/>
              <a:t>modular </a:t>
            </a:r>
            <a:r>
              <a:rPr lang="en-US"/>
              <a:t>and </a:t>
            </a:r>
            <a:r>
              <a:rPr lang="en-US" b="1"/>
              <a:t>flexible</a:t>
            </a:r>
            <a:r>
              <a:rPr lang="en-US"/>
              <a:t> architecture.</a:t>
            </a:r>
            <a:endParaRPr lang="en-US"/>
          </a:p>
        </p:txBody>
      </p:sp>
      <p:pic>
        <p:nvPicPr>
          <p:cNvPr id="8" name="Picture 7" descr="ezgif.com-gif-maker"/>
          <p:cNvPicPr>
            <a:picLocks noChangeAspect="1"/>
          </p:cNvPicPr>
          <p:nvPr/>
        </p:nvPicPr>
        <p:blipFill>
          <a:blip r:embed="rId1"/>
          <a:stretch>
            <a:fillRect/>
          </a:stretch>
        </p:blipFill>
        <p:spPr>
          <a:xfrm>
            <a:off x="2978150" y="3104515"/>
            <a:ext cx="5652770" cy="3550285"/>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UNET</a:t>
            </a:r>
            <a:endParaRPr lang="en-US"/>
          </a:p>
        </p:txBody>
      </p:sp>
      <p:sp>
        <p:nvSpPr>
          <p:cNvPr id="3" name="Content Placeholder 2"/>
          <p:cNvSpPr>
            <a:spLocks noGrp="1"/>
          </p:cNvSpPr>
          <p:nvPr>
            <p:ph idx="1"/>
          </p:nvPr>
        </p:nvSpPr>
        <p:spPr>
          <a:xfrm>
            <a:off x="647700" y="1390015"/>
            <a:ext cx="10515600" cy="2062480"/>
          </a:xfrm>
        </p:spPr>
        <p:txBody>
          <a:bodyPr/>
          <a:p>
            <a:pPr marL="0" indent="0">
              <a:buNone/>
            </a:pPr>
            <a:r>
              <a:rPr lang="en-US" b="1"/>
              <a:t>U-Net</a:t>
            </a:r>
            <a:r>
              <a:rPr lang="en-US"/>
              <a:t> is a </a:t>
            </a:r>
            <a:r>
              <a:rPr lang="en-US" b="1"/>
              <a:t>convolutional neural network </a:t>
            </a:r>
            <a:r>
              <a:rPr lang="en-US"/>
              <a:t>architecture designed for semantic </a:t>
            </a:r>
            <a:r>
              <a:rPr lang="en-US" b="1"/>
              <a:t>image</a:t>
            </a:r>
            <a:r>
              <a:rPr lang="en-US"/>
              <a:t> </a:t>
            </a:r>
            <a:r>
              <a:rPr lang="en-US" b="1"/>
              <a:t>segmentation </a:t>
            </a:r>
            <a:r>
              <a:rPr lang="en-US"/>
              <a:t>tasks. </a:t>
            </a:r>
            <a:endParaRPr lang="en-US"/>
          </a:p>
          <a:p>
            <a:pPr marL="0" indent="0">
              <a:buNone/>
            </a:pPr>
            <a:r>
              <a:rPr lang="en-US"/>
              <a:t>Its distinctive </a:t>
            </a:r>
            <a:r>
              <a:rPr lang="en-US" b="1"/>
              <a:t>U-shaped </a:t>
            </a:r>
            <a:r>
              <a:rPr lang="en-US"/>
              <a:t>architecture allows it to </a:t>
            </a:r>
            <a:r>
              <a:rPr lang="en-US" b="1"/>
              <a:t>capture fine-grained </a:t>
            </a:r>
            <a:r>
              <a:rPr lang="en-US"/>
              <a:t>details while </a:t>
            </a:r>
            <a:r>
              <a:rPr lang="en-US" b="1"/>
              <a:t>maintaining spatial</a:t>
            </a:r>
            <a:r>
              <a:rPr lang="en-US"/>
              <a:t> information. </a:t>
            </a:r>
            <a:endParaRPr lang="en-US"/>
          </a:p>
          <a:p>
            <a:pPr marL="0" indent="0">
              <a:buNone/>
            </a:pPr>
            <a:r>
              <a:rPr lang="en-US" b="1"/>
              <a:t>U-Net </a:t>
            </a:r>
            <a:r>
              <a:rPr lang="en-US"/>
              <a:t>has been </a:t>
            </a:r>
            <a:r>
              <a:rPr lang="en-US" b="1"/>
              <a:t>widely </a:t>
            </a:r>
            <a:r>
              <a:rPr lang="en-US"/>
              <a:t>used in </a:t>
            </a:r>
            <a:r>
              <a:rPr lang="en-US" b="1"/>
              <a:t>medical image </a:t>
            </a:r>
            <a:r>
              <a:rPr lang="en-US"/>
              <a:t>analysis and other fields where </a:t>
            </a:r>
            <a:r>
              <a:rPr lang="en-US" b="1"/>
              <a:t>precise image segmentation </a:t>
            </a:r>
            <a:r>
              <a:rPr lang="en-US"/>
              <a:t>is required.</a:t>
            </a:r>
            <a:endParaRPr lang="en-US"/>
          </a:p>
        </p:txBody>
      </p:sp>
      <p:pic>
        <p:nvPicPr>
          <p:cNvPr id="4" name="Picture 3"/>
          <p:cNvPicPr>
            <a:picLocks noChangeAspect="1"/>
          </p:cNvPicPr>
          <p:nvPr/>
        </p:nvPicPr>
        <p:blipFill>
          <a:blip r:embed="rId1"/>
          <a:stretch>
            <a:fillRect/>
          </a:stretch>
        </p:blipFill>
        <p:spPr>
          <a:xfrm>
            <a:off x="1857375" y="3738880"/>
            <a:ext cx="8096250" cy="28765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UNET: Architecture</a:t>
            </a:r>
            <a:endParaRPr lang="en-US"/>
          </a:p>
        </p:txBody>
      </p:sp>
      <p:sp>
        <p:nvSpPr>
          <p:cNvPr id="5" name="Content Placeholder 4"/>
          <p:cNvSpPr/>
          <p:nvPr>
            <p:ph idx="1"/>
          </p:nvPr>
        </p:nvSpPr>
        <p:spPr>
          <a:xfrm>
            <a:off x="647700" y="1365885"/>
            <a:ext cx="10515600" cy="795655"/>
          </a:xfrm>
        </p:spPr>
        <p:txBody>
          <a:bodyPr/>
          <a:p>
            <a:pPr marL="0" indent="0">
              <a:buNone/>
            </a:pPr>
            <a:r>
              <a:rPr lang="en-US"/>
              <a:t>It consists of a </a:t>
            </a:r>
            <a:r>
              <a:rPr lang="en-US" b="1"/>
              <a:t>U-shaped</a:t>
            </a:r>
            <a:r>
              <a:rPr lang="en-US"/>
              <a:t> structure with two main parts: an </a:t>
            </a:r>
            <a:r>
              <a:rPr lang="en-US" b="1"/>
              <a:t>encoder</a:t>
            </a:r>
            <a:r>
              <a:rPr lang="en-US"/>
              <a:t> (the contracting path) and a </a:t>
            </a:r>
            <a:r>
              <a:rPr lang="en-US" b="1"/>
              <a:t>decode</a:t>
            </a:r>
            <a:r>
              <a:rPr lang="en-US"/>
              <a:t>r (the expansive path)</a:t>
            </a:r>
            <a:endParaRPr lang="en-US"/>
          </a:p>
        </p:txBody>
      </p:sp>
      <p:pic>
        <p:nvPicPr>
          <p:cNvPr id="12" name="Picture 11"/>
          <p:cNvPicPr>
            <a:picLocks noChangeAspect="1"/>
          </p:cNvPicPr>
          <p:nvPr/>
        </p:nvPicPr>
        <p:blipFill>
          <a:blip r:embed="rId1"/>
          <a:stretch>
            <a:fillRect/>
          </a:stretch>
        </p:blipFill>
        <p:spPr>
          <a:xfrm>
            <a:off x="2534285" y="2161540"/>
            <a:ext cx="6743065" cy="440245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a:xfrm>
            <a:off x="647700" y="299085"/>
            <a:ext cx="10515600" cy="946785"/>
          </a:xfrm>
        </p:spPr>
        <p:txBody>
          <a:bodyPr/>
          <a:p>
            <a:r>
              <a:rPr lang="en-US" sz="2800"/>
              <a:t>CLIP</a:t>
            </a:r>
            <a:endParaRPr lang="en-US" sz="2800"/>
          </a:p>
        </p:txBody>
      </p:sp>
      <p:sp>
        <p:nvSpPr>
          <p:cNvPr id="4" name="Content Placeholder 3"/>
          <p:cNvSpPr>
            <a:spLocks noGrp="1"/>
          </p:cNvSpPr>
          <p:nvPr>
            <p:ph idx="1"/>
          </p:nvPr>
        </p:nvSpPr>
        <p:spPr>
          <a:xfrm>
            <a:off x="647700" y="1045845"/>
            <a:ext cx="10515600" cy="4766310"/>
          </a:xfrm>
        </p:spPr>
        <p:txBody>
          <a:bodyPr>
            <a:normAutofit/>
          </a:bodyPr>
          <a:p>
            <a:pPr marL="0" indent="0">
              <a:buNone/>
            </a:pPr>
            <a:r>
              <a:rPr lang="en-US" b="1"/>
              <a:t>CLIP</a:t>
            </a:r>
            <a:r>
              <a:rPr lang="en-US"/>
              <a:t> is a deep learning </a:t>
            </a:r>
            <a:r>
              <a:rPr lang="en-US" b="1"/>
              <a:t>model </a:t>
            </a:r>
            <a:r>
              <a:rPr lang="en-US"/>
              <a:t>developed by </a:t>
            </a:r>
            <a:r>
              <a:rPr lang="en-US" b="1"/>
              <a:t>OpenAI </a:t>
            </a:r>
            <a:r>
              <a:rPr lang="en-US"/>
              <a:t>that stands for "</a:t>
            </a:r>
            <a:r>
              <a:rPr lang="en-US" b="1"/>
              <a:t>Contrastive Language-Image Pretraining</a:t>
            </a:r>
            <a:r>
              <a:rPr lang="en-US"/>
              <a:t>." </a:t>
            </a:r>
            <a:endParaRPr lang="en-US"/>
          </a:p>
          <a:p>
            <a:pPr marL="0" indent="0">
              <a:buNone/>
            </a:pPr>
            <a:r>
              <a:rPr lang="en-US"/>
              <a:t>It </a:t>
            </a:r>
            <a:r>
              <a:rPr lang="en-US" b="1"/>
              <a:t>combines vision </a:t>
            </a:r>
            <a:r>
              <a:rPr lang="en-US"/>
              <a:t>and </a:t>
            </a:r>
            <a:r>
              <a:rPr lang="en-US" b="1"/>
              <a:t>language</a:t>
            </a:r>
            <a:r>
              <a:rPr lang="en-US"/>
              <a:t> by learning to </a:t>
            </a:r>
            <a:r>
              <a:rPr lang="en-US" b="1"/>
              <a:t>associate images </a:t>
            </a:r>
            <a:r>
              <a:rPr lang="en-US"/>
              <a:t>and </a:t>
            </a:r>
            <a:r>
              <a:rPr lang="en-US" b="1"/>
              <a:t>text </a:t>
            </a:r>
            <a:r>
              <a:rPr lang="en-US"/>
              <a:t>in a way that allows it to perform a </a:t>
            </a:r>
            <a:r>
              <a:rPr lang="en-US" b="1"/>
              <a:t>wide range of tasks</a:t>
            </a:r>
            <a:r>
              <a:rPr lang="en-US"/>
              <a:t>, including image classification and natural language understanding,</a:t>
            </a:r>
            <a:r>
              <a:rPr lang="en-US" b="1"/>
              <a:t> without task-specific training</a:t>
            </a:r>
            <a:r>
              <a:rPr lang="en-US"/>
              <a:t>.</a:t>
            </a:r>
            <a:endParaRPr lang="en-US"/>
          </a:p>
        </p:txBody>
      </p:sp>
      <p:pic>
        <p:nvPicPr>
          <p:cNvPr id="5" name="Picture 4"/>
          <p:cNvPicPr>
            <a:picLocks noChangeAspect="1"/>
          </p:cNvPicPr>
          <p:nvPr/>
        </p:nvPicPr>
        <p:blipFill>
          <a:blip r:embed="rId1"/>
          <a:stretch>
            <a:fillRect/>
          </a:stretch>
        </p:blipFill>
        <p:spPr>
          <a:xfrm>
            <a:off x="3510280" y="3056890"/>
            <a:ext cx="5170805" cy="371919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a:xfrm>
            <a:off x="647700" y="299085"/>
            <a:ext cx="10515600" cy="946785"/>
          </a:xfrm>
        </p:spPr>
        <p:txBody>
          <a:bodyPr/>
          <a:p>
            <a:r>
              <a:rPr lang="en-US" sz="2800"/>
              <a:t>CLIP: Architecture</a:t>
            </a:r>
            <a:endParaRPr lang="en-US" sz="2800"/>
          </a:p>
        </p:txBody>
      </p:sp>
      <p:sp>
        <p:nvSpPr>
          <p:cNvPr id="2" name="Content Placeholder 1"/>
          <p:cNvSpPr/>
          <p:nvPr>
            <p:ph idx="1"/>
          </p:nvPr>
        </p:nvSpPr>
        <p:spPr>
          <a:xfrm>
            <a:off x="647700" y="1825625"/>
            <a:ext cx="10515600" cy="1184275"/>
          </a:xfrm>
        </p:spPr>
        <p:txBody>
          <a:bodyPr/>
          <a:p>
            <a:pPr marL="0" indent="0">
              <a:buNone/>
            </a:pPr>
            <a:r>
              <a:rPr lang="en-US"/>
              <a:t>CLIP is composed of </a:t>
            </a:r>
            <a:r>
              <a:rPr lang="en-US" b="1"/>
              <a:t>two </a:t>
            </a:r>
            <a:r>
              <a:rPr lang="en-US"/>
              <a:t>neural networks: an</a:t>
            </a:r>
            <a:r>
              <a:rPr lang="en-US" b="1"/>
              <a:t> image encoder</a:t>
            </a:r>
            <a:r>
              <a:rPr lang="en-US"/>
              <a:t> and a </a:t>
            </a:r>
            <a:r>
              <a:rPr lang="en-US" b="1"/>
              <a:t>text encoder</a:t>
            </a:r>
            <a:r>
              <a:rPr lang="en-US"/>
              <a:t>. These two encoders </a:t>
            </a:r>
            <a:r>
              <a:rPr lang="en-US" b="1"/>
              <a:t>work together</a:t>
            </a:r>
            <a:r>
              <a:rPr lang="en-US"/>
              <a:t> to enable the model's </a:t>
            </a:r>
            <a:r>
              <a:rPr lang="en-US" b="1"/>
              <a:t>cross-modal</a:t>
            </a:r>
            <a:r>
              <a:rPr lang="en-US"/>
              <a:t> understanding of</a:t>
            </a:r>
            <a:r>
              <a:rPr lang="en-US" b="1"/>
              <a:t> images</a:t>
            </a:r>
            <a:r>
              <a:rPr lang="en-US"/>
              <a:t> and </a:t>
            </a:r>
            <a:r>
              <a:rPr lang="en-US" b="1"/>
              <a:t>text</a:t>
            </a:r>
            <a:r>
              <a:rPr lang="en-US"/>
              <a:t>.</a:t>
            </a:r>
            <a:endParaRPr lang="en-US"/>
          </a:p>
        </p:txBody>
      </p:sp>
      <p:sp>
        <p:nvSpPr>
          <p:cNvPr id="3" name="Rectangles 2"/>
          <p:cNvSpPr/>
          <p:nvPr/>
        </p:nvSpPr>
        <p:spPr>
          <a:xfrm>
            <a:off x="647700" y="3223895"/>
            <a:ext cx="796925" cy="5118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img</a:t>
            </a:r>
            <a:r>
              <a:rPr lang="en-US" baseline="-25000">
                <a:solidFill>
                  <a:schemeClr val="bg1"/>
                </a:solidFill>
                <a:uFillTx/>
              </a:rPr>
              <a:t>0</a:t>
            </a:r>
            <a:endParaRPr lang="en-US" baseline="-25000">
              <a:solidFill>
                <a:schemeClr val="bg1"/>
              </a:solidFill>
              <a:uFillTx/>
            </a:endParaRPr>
          </a:p>
        </p:txBody>
      </p:sp>
      <p:sp>
        <p:nvSpPr>
          <p:cNvPr id="4" name="Rectangles 3"/>
          <p:cNvSpPr/>
          <p:nvPr/>
        </p:nvSpPr>
        <p:spPr>
          <a:xfrm>
            <a:off x="647700" y="3735705"/>
            <a:ext cx="796925" cy="5118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img</a:t>
            </a:r>
            <a:r>
              <a:rPr lang="en-US" baseline="-25000">
                <a:solidFill>
                  <a:schemeClr val="bg1"/>
                </a:solidFill>
                <a:uFillTx/>
              </a:rPr>
              <a:t>1</a:t>
            </a:r>
            <a:endParaRPr lang="en-US" baseline="-25000">
              <a:solidFill>
                <a:schemeClr val="bg1"/>
              </a:solidFill>
              <a:uFillTx/>
            </a:endParaRPr>
          </a:p>
        </p:txBody>
      </p:sp>
      <p:sp>
        <p:nvSpPr>
          <p:cNvPr id="5" name="Rectangles 4"/>
          <p:cNvSpPr/>
          <p:nvPr/>
        </p:nvSpPr>
        <p:spPr>
          <a:xfrm>
            <a:off x="647700" y="4247515"/>
            <a:ext cx="796925" cy="5118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img</a:t>
            </a:r>
            <a:r>
              <a:rPr lang="en-US" baseline="-25000">
                <a:solidFill>
                  <a:schemeClr val="bg1"/>
                </a:solidFill>
                <a:uFillTx/>
              </a:rPr>
              <a:t>2</a:t>
            </a:r>
            <a:endParaRPr lang="en-US" baseline="-25000">
              <a:solidFill>
                <a:schemeClr val="bg1"/>
              </a:solidFill>
              <a:uFillTx/>
            </a:endParaRPr>
          </a:p>
        </p:txBody>
      </p:sp>
      <p:sp>
        <p:nvSpPr>
          <p:cNvPr id="11" name="Rectangles 10"/>
          <p:cNvSpPr/>
          <p:nvPr/>
        </p:nvSpPr>
        <p:spPr>
          <a:xfrm>
            <a:off x="647700" y="5180330"/>
            <a:ext cx="796925" cy="5118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txt</a:t>
            </a:r>
            <a:r>
              <a:rPr lang="en-US" baseline="-25000">
                <a:solidFill>
                  <a:schemeClr val="bg1"/>
                </a:solidFill>
                <a:uFillTx/>
              </a:rPr>
              <a:t>0</a:t>
            </a:r>
            <a:endParaRPr lang="en-US" baseline="-25000">
              <a:solidFill>
                <a:schemeClr val="bg1"/>
              </a:solidFill>
              <a:uFillTx/>
            </a:endParaRPr>
          </a:p>
        </p:txBody>
      </p:sp>
      <p:sp>
        <p:nvSpPr>
          <p:cNvPr id="12" name="Rectangles 11"/>
          <p:cNvSpPr/>
          <p:nvPr/>
        </p:nvSpPr>
        <p:spPr>
          <a:xfrm>
            <a:off x="647700" y="5692140"/>
            <a:ext cx="796925" cy="5118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txt</a:t>
            </a:r>
            <a:r>
              <a:rPr lang="en-US" baseline="-25000">
                <a:solidFill>
                  <a:schemeClr val="bg1"/>
                </a:solidFill>
                <a:uFillTx/>
              </a:rPr>
              <a:t>1</a:t>
            </a:r>
            <a:endParaRPr lang="en-US" baseline="-25000">
              <a:solidFill>
                <a:schemeClr val="bg1"/>
              </a:solidFill>
              <a:uFillTx/>
            </a:endParaRPr>
          </a:p>
        </p:txBody>
      </p:sp>
      <p:sp>
        <p:nvSpPr>
          <p:cNvPr id="13" name="Rectangles 12"/>
          <p:cNvSpPr/>
          <p:nvPr/>
        </p:nvSpPr>
        <p:spPr>
          <a:xfrm>
            <a:off x="647700" y="6203950"/>
            <a:ext cx="796925" cy="5118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txt</a:t>
            </a:r>
            <a:r>
              <a:rPr lang="en-US" baseline="-25000">
                <a:solidFill>
                  <a:schemeClr val="bg1"/>
                </a:solidFill>
                <a:uFillTx/>
              </a:rPr>
              <a:t>2</a:t>
            </a:r>
            <a:endParaRPr lang="en-US" baseline="-25000">
              <a:solidFill>
                <a:schemeClr val="bg1"/>
              </a:solidFill>
              <a:uFillTx/>
            </a:endParaRPr>
          </a:p>
        </p:txBody>
      </p:sp>
      <p:sp>
        <p:nvSpPr>
          <p:cNvPr id="14" name="Text Box 13"/>
          <p:cNvSpPr txBox="1"/>
          <p:nvPr/>
        </p:nvSpPr>
        <p:spPr>
          <a:xfrm rot="16200000">
            <a:off x="-1012825" y="4679950"/>
            <a:ext cx="2679065" cy="368300"/>
          </a:xfrm>
          <a:prstGeom prst="rect">
            <a:avLst/>
          </a:prstGeom>
          <a:noFill/>
        </p:spPr>
        <p:txBody>
          <a:bodyPr wrap="none" rtlCol="0">
            <a:spAutoFit/>
          </a:bodyPr>
          <a:p>
            <a:r>
              <a:rPr lang="en-US">
                <a:solidFill>
                  <a:srgbClr val="FF0000"/>
                </a:solidFill>
              </a:rPr>
              <a:t>Images and text pairs</a:t>
            </a:r>
            <a:endParaRPr lang="en-US">
              <a:solidFill>
                <a:srgbClr val="FF0000"/>
              </a:solidFill>
            </a:endParaRPr>
          </a:p>
        </p:txBody>
      </p:sp>
      <p:sp>
        <p:nvSpPr>
          <p:cNvPr id="16" name="Trapezoid 15"/>
          <p:cNvSpPr/>
          <p:nvPr/>
        </p:nvSpPr>
        <p:spPr>
          <a:xfrm rot="5400000">
            <a:off x="1878965" y="3618865"/>
            <a:ext cx="1492885" cy="746125"/>
          </a:xfrm>
          <a:prstGeom prst="trapezoid">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Image</a:t>
            </a:r>
            <a:endParaRPr lang="en-US"/>
          </a:p>
          <a:p>
            <a:pPr algn="ctr"/>
            <a:r>
              <a:rPr lang="en-US"/>
              <a:t>Encoder</a:t>
            </a:r>
            <a:endParaRPr lang="en-US"/>
          </a:p>
        </p:txBody>
      </p:sp>
      <p:sp>
        <p:nvSpPr>
          <p:cNvPr id="18" name="Trapezoid 17"/>
          <p:cNvSpPr/>
          <p:nvPr/>
        </p:nvSpPr>
        <p:spPr>
          <a:xfrm rot="5400000">
            <a:off x="1878965" y="5574665"/>
            <a:ext cx="1492885" cy="746125"/>
          </a:xfrm>
          <a:prstGeom prst="trapezoi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en-US"/>
              <a:t>Text</a:t>
            </a:r>
            <a:endParaRPr lang="en-US"/>
          </a:p>
          <a:p>
            <a:pPr algn="ctr"/>
            <a:r>
              <a:rPr lang="en-US"/>
              <a:t>Encoder</a:t>
            </a:r>
            <a:endParaRPr lang="en-US"/>
          </a:p>
        </p:txBody>
      </p:sp>
      <p:sp>
        <p:nvSpPr>
          <p:cNvPr id="19" name="Rectangles 18"/>
          <p:cNvSpPr/>
          <p:nvPr/>
        </p:nvSpPr>
        <p:spPr>
          <a:xfrm>
            <a:off x="6677025" y="3223895"/>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if</a:t>
            </a:r>
            <a:r>
              <a:rPr lang="en-US" baseline="-25000">
                <a:solidFill>
                  <a:schemeClr val="bg1"/>
                </a:solidFill>
                <a:uFillTx/>
              </a:rPr>
              <a:t>0</a:t>
            </a:r>
            <a:endParaRPr lang="en-US" baseline="-25000">
              <a:solidFill>
                <a:schemeClr val="bg1"/>
              </a:solidFill>
              <a:uFillTx/>
            </a:endParaRPr>
          </a:p>
        </p:txBody>
      </p:sp>
      <p:sp>
        <p:nvSpPr>
          <p:cNvPr id="27" name="Rectangles 26"/>
          <p:cNvSpPr/>
          <p:nvPr/>
        </p:nvSpPr>
        <p:spPr>
          <a:xfrm>
            <a:off x="5118735" y="4505960"/>
            <a:ext cx="878205" cy="71691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en-US"/>
              <a:t>tf</a:t>
            </a:r>
            <a:r>
              <a:rPr lang="en-US" baseline="-25000">
                <a:solidFill>
                  <a:schemeClr val="bg1"/>
                </a:solidFill>
                <a:uFillTx/>
              </a:rPr>
              <a:t>0</a:t>
            </a:r>
            <a:endParaRPr lang="en-US" baseline="-25000">
              <a:solidFill>
                <a:schemeClr val="bg1"/>
              </a:solidFill>
              <a:uFillTx/>
            </a:endParaRPr>
          </a:p>
        </p:txBody>
      </p:sp>
      <p:sp>
        <p:nvSpPr>
          <p:cNvPr id="31" name="Rectangles 30"/>
          <p:cNvSpPr/>
          <p:nvPr/>
        </p:nvSpPr>
        <p:spPr>
          <a:xfrm>
            <a:off x="6677025" y="4479290"/>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200"/>
              <a:t>d(tf</a:t>
            </a:r>
            <a:r>
              <a:rPr lang="en-US" sz="1200" baseline="-25000">
                <a:solidFill>
                  <a:schemeClr val="bg1"/>
                </a:solidFill>
                <a:uFillTx/>
              </a:rPr>
              <a:t>0</a:t>
            </a:r>
            <a:r>
              <a:rPr lang="en-US" sz="1200">
                <a:solidFill>
                  <a:schemeClr val="bg1"/>
                </a:solidFill>
                <a:uFillTx/>
              </a:rPr>
              <a:t>,if</a:t>
            </a:r>
            <a:r>
              <a:rPr lang="en-US" sz="1200" baseline="-25000">
                <a:solidFill>
                  <a:schemeClr val="bg1"/>
                </a:solidFill>
                <a:uFillTx/>
              </a:rPr>
              <a:t>0</a:t>
            </a:r>
            <a:r>
              <a:rPr lang="en-US" sz="1200">
                <a:solidFill>
                  <a:schemeClr val="bg1"/>
                </a:solidFill>
                <a:uFillTx/>
              </a:rPr>
              <a:t>)</a:t>
            </a:r>
            <a:endParaRPr lang="en-US" sz="1200">
              <a:solidFill>
                <a:schemeClr val="bg1"/>
              </a:solidFill>
              <a:uFillTx/>
            </a:endParaRPr>
          </a:p>
        </p:txBody>
      </p:sp>
      <p:sp>
        <p:nvSpPr>
          <p:cNvPr id="32" name="Rectangles 31"/>
          <p:cNvSpPr/>
          <p:nvPr/>
        </p:nvSpPr>
        <p:spPr>
          <a:xfrm>
            <a:off x="5118735" y="5222875"/>
            <a:ext cx="878205" cy="71691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en-US"/>
              <a:t>tf</a:t>
            </a:r>
            <a:r>
              <a:rPr lang="en-US" baseline="-25000">
                <a:solidFill>
                  <a:schemeClr val="bg1"/>
                </a:solidFill>
                <a:uFillTx/>
              </a:rPr>
              <a:t>1</a:t>
            </a:r>
            <a:endParaRPr lang="en-US" baseline="-25000">
              <a:solidFill>
                <a:schemeClr val="bg1"/>
              </a:solidFill>
              <a:uFillTx/>
            </a:endParaRPr>
          </a:p>
        </p:txBody>
      </p:sp>
      <p:sp>
        <p:nvSpPr>
          <p:cNvPr id="33" name="Rectangles 32"/>
          <p:cNvSpPr/>
          <p:nvPr/>
        </p:nvSpPr>
        <p:spPr>
          <a:xfrm>
            <a:off x="5118735" y="5939790"/>
            <a:ext cx="878205" cy="71691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algn="ctr"/>
            <a:r>
              <a:rPr lang="en-US"/>
              <a:t>tf</a:t>
            </a:r>
            <a:r>
              <a:rPr lang="en-US" baseline="-25000">
                <a:solidFill>
                  <a:schemeClr val="bg1"/>
                </a:solidFill>
                <a:uFillTx/>
              </a:rPr>
              <a:t>2</a:t>
            </a:r>
            <a:endParaRPr lang="en-US" baseline="-25000">
              <a:solidFill>
                <a:schemeClr val="bg1"/>
              </a:solidFill>
              <a:uFillTx/>
            </a:endParaRPr>
          </a:p>
        </p:txBody>
      </p:sp>
      <p:sp>
        <p:nvSpPr>
          <p:cNvPr id="34" name="Rectangles 33"/>
          <p:cNvSpPr/>
          <p:nvPr/>
        </p:nvSpPr>
        <p:spPr>
          <a:xfrm>
            <a:off x="7555230" y="3223895"/>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if</a:t>
            </a:r>
            <a:r>
              <a:rPr lang="en-US" baseline="-25000">
                <a:solidFill>
                  <a:schemeClr val="bg1"/>
                </a:solidFill>
                <a:uFillTx/>
              </a:rPr>
              <a:t>1</a:t>
            </a:r>
            <a:endParaRPr lang="en-US" baseline="-25000">
              <a:solidFill>
                <a:schemeClr val="bg1"/>
              </a:solidFill>
              <a:uFillTx/>
            </a:endParaRPr>
          </a:p>
        </p:txBody>
      </p:sp>
      <p:sp>
        <p:nvSpPr>
          <p:cNvPr id="35" name="Rectangles 34"/>
          <p:cNvSpPr/>
          <p:nvPr/>
        </p:nvSpPr>
        <p:spPr>
          <a:xfrm>
            <a:off x="8433435" y="3223895"/>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a:t>if</a:t>
            </a:r>
            <a:r>
              <a:rPr lang="en-US" baseline="-25000">
                <a:solidFill>
                  <a:schemeClr val="bg1"/>
                </a:solidFill>
                <a:uFillTx/>
              </a:rPr>
              <a:t>2</a:t>
            </a:r>
            <a:endParaRPr lang="en-US" baseline="-25000">
              <a:solidFill>
                <a:schemeClr val="bg1"/>
              </a:solidFill>
              <a:uFillTx/>
            </a:endParaRPr>
          </a:p>
        </p:txBody>
      </p:sp>
      <p:sp>
        <p:nvSpPr>
          <p:cNvPr id="36" name="Rectangles 35"/>
          <p:cNvSpPr/>
          <p:nvPr/>
        </p:nvSpPr>
        <p:spPr>
          <a:xfrm>
            <a:off x="7555230" y="4479290"/>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200">
                <a:sym typeface="+mn-ea"/>
              </a:rPr>
              <a:t>d(tf</a:t>
            </a:r>
            <a:r>
              <a:rPr lang="en-US" sz="1200" baseline="-25000">
                <a:solidFill>
                  <a:schemeClr val="bg1"/>
                </a:solidFill>
                <a:uFillTx/>
                <a:sym typeface="+mn-ea"/>
              </a:rPr>
              <a:t>0</a:t>
            </a:r>
            <a:r>
              <a:rPr lang="en-US" sz="1200">
                <a:solidFill>
                  <a:schemeClr val="bg1"/>
                </a:solidFill>
                <a:uFillTx/>
                <a:sym typeface="+mn-ea"/>
              </a:rPr>
              <a:t>,if</a:t>
            </a:r>
            <a:r>
              <a:rPr lang="en-US" sz="1200" baseline="-25000">
                <a:solidFill>
                  <a:schemeClr val="bg1"/>
                </a:solidFill>
                <a:uFillTx/>
                <a:sym typeface="+mn-ea"/>
              </a:rPr>
              <a:t>1</a:t>
            </a:r>
            <a:r>
              <a:rPr lang="en-US" sz="1200">
                <a:solidFill>
                  <a:schemeClr val="bg1"/>
                </a:solidFill>
                <a:uFillTx/>
                <a:sym typeface="+mn-ea"/>
              </a:rPr>
              <a:t>)</a:t>
            </a:r>
            <a:endParaRPr lang="en-US" sz="1200">
              <a:solidFill>
                <a:schemeClr val="bg1"/>
              </a:solidFill>
              <a:uFillTx/>
            </a:endParaRPr>
          </a:p>
        </p:txBody>
      </p:sp>
      <p:sp>
        <p:nvSpPr>
          <p:cNvPr id="37" name="Rectangles 36"/>
          <p:cNvSpPr/>
          <p:nvPr/>
        </p:nvSpPr>
        <p:spPr>
          <a:xfrm>
            <a:off x="8433435" y="4479290"/>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200">
                <a:sym typeface="+mn-ea"/>
              </a:rPr>
              <a:t>d(tf</a:t>
            </a:r>
            <a:r>
              <a:rPr lang="en-US" sz="1200" baseline="-25000">
                <a:solidFill>
                  <a:schemeClr val="bg1"/>
                </a:solidFill>
                <a:uFillTx/>
                <a:sym typeface="+mn-ea"/>
              </a:rPr>
              <a:t>0</a:t>
            </a:r>
            <a:r>
              <a:rPr lang="en-US" sz="1200">
                <a:solidFill>
                  <a:schemeClr val="bg1"/>
                </a:solidFill>
                <a:uFillTx/>
                <a:sym typeface="+mn-ea"/>
              </a:rPr>
              <a:t>,if</a:t>
            </a:r>
            <a:r>
              <a:rPr lang="en-US" sz="1200" baseline="-25000">
                <a:solidFill>
                  <a:schemeClr val="bg1"/>
                </a:solidFill>
                <a:uFillTx/>
                <a:sym typeface="+mn-ea"/>
              </a:rPr>
              <a:t>2</a:t>
            </a:r>
            <a:r>
              <a:rPr lang="en-US" sz="1200">
                <a:solidFill>
                  <a:schemeClr val="bg1"/>
                </a:solidFill>
                <a:uFillTx/>
                <a:sym typeface="+mn-ea"/>
              </a:rPr>
              <a:t>)</a:t>
            </a:r>
            <a:endParaRPr lang="en-US" sz="1200">
              <a:solidFill>
                <a:schemeClr val="bg1"/>
              </a:solidFill>
              <a:uFillTx/>
            </a:endParaRPr>
          </a:p>
        </p:txBody>
      </p:sp>
      <p:sp>
        <p:nvSpPr>
          <p:cNvPr id="38" name="Rectangles 37"/>
          <p:cNvSpPr/>
          <p:nvPr/>
        </p:nvSpPr>
        <p:spPr>
          <a:xfrm>
            <a:off x="6677025" y="5201285"/>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200">
                <a:sym typeface="+mn-ea"/>
              </a:rPr>
              <a:t>d(tf</a:t>
            </a:r>
            <a:r>
              <a:rPr lang="en-US" sz="1200" baseline="-25000">
                <a:solidFill>
                  <a:schemeClr val="bg1"/>
                </a:solidFill>
                <a:uFillTx/>
                <a:sym typeface="+mn-ea"/>
              </a:rPr>
              <a:t>1</a:t>
            </a:r>
            <a:r>
              <a:rPr lang="en-US" sz="1200">
                <a:solidFill>
                  <a:schemeClr val="bg1"/>
                </a:solidFill>
                <a:uFillTx/>
                <a:sym typeface="+mn-ea"/>
              </a:rPr>
              <a:t>,if</a:t>
            </a:r>
            <a:r>
              <a:rPr lang="en-US" sz="1200" baseline="-25000">
                <a:solidFill>
                  <a:schemeClr val="bg1"/>
                </a:solidFill>
                <a:uFillTx/>
                <a:sym typeface="+mn-ea"/>
              </a:rPr>
              <a:t>0</a:t>
            </a:r>
            <a:r>
              <a:rPr lang="en-US" sz="1200">
                <a:solidFill>
                  <a:schemeClr val="bg1"/>
                </a:solidFill>
                <a:uFillTx/>
                <a:sym typeface="+mn-ea"/>
              </a:rPr>
              <a:t>)</a:t>
            </a:r>
            <a:endParaRPr lang="en-US" sz="1200">
              <a:solidFill>
                <a:schemeClr val="bg1"/>
              </a:solidFill>
              <a:uFillTx/>
            </a:endParaRPr>
          </a:p>
        </p:txBody>
      </p:sp>
      <p:sp>
        <p:nvSpPr>
          <p:cNvPr id="39" name="Rectangles 38"/>
          <p:cNvSpPr/>
          <p:nvPr/>
        </p:nvSpPr>
        <p:spPr>
          <a:xfrm>
            <a:off x="7555230" y="5201285"/>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200">
                <a:sym typeface="+mn-ea"/>
              </a:rPr>
              <a:t>d(tf</a:t>
            </a:r>
            <a:r>
              <a:rPr lang="en-US" sz="1200" baseline="-25000">
                <a:solidFill>
                  <a:schemeClr val="bg1"/>
                </a:solidFill>
                <a:uFillTx/>
                <a:sym typeface="+mn-ea"/>
              </a:rPr>
              <a:t>1</a:t>
            </a:r>
            <a:r>
              <a:rPr lang="en-US" sz="1200">
                <a:solidFill>
                  <a:schemeClr val="bg1"/>
                </a:solidFill>
                <a:uFillTx/>
                <a:sym typeface="+mn-ea"/>
              </a:rPr>
              <a:t>,if</a:t>
            </a:r>
            <a:r>
              <a:rPr lang="en-US" sz="1200" baseline="-25000">
                <a:solidFill>
                  <a:schemeClr val="bg1"/>
                </a:solidFill>
                <a:uFillTx/>
                <a:sym typeface="+mn-ea"/>
              </a:rPr>
              <a:t>1</a:t>
            </a:r>
            <a:r>
              <a:rPr lang="en-US" sz="1200">
                <a:solidFill>
                  <a:schemeClr val="bg1"/>
                </a:solidFill>
                <a:uFillTx/>
                <a:sym typeface="+mn-ea"/>
              </a:rPr>
              <a:t>)</a:t>
            </a:r>
            <a:endParaRPr lang="en-US" sz="1200">
              <a:solidFill>
                <a:schemeClr val="bg1"/>
              </a:solidFill>
              <a:uFillTx/>
            </a:endParaRPr>
          </a:p>
        </p:txBody>
      </p:sp>
      <p:sp>
        <p:nvSpPr>
          <p:cNvPr id="40" name="Rectangles 39"/>
          <p:cNvSpPr/>
          <p:nvPr/>
        </p:nvSpPr>
        <p:spPr>
          <a:xfrm>
            <a:off x="8433435" y="5201285"/>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200">
                <a:sym typeface="+mn-ea"/>
              </a:rPr>
              <a:t>d(tf</a:t>
            </a:r>
            <a:r>
              <a:rPr lang="en-US" sz="1200" baseline="-25000">
                <a:solidFill>
                  <a:schemeClr val="bg1"/>
                </a:solidFill>
                <a:uFillTx/>
                <a:sym typeface="+mn-ea"/>
              </a:rPr>
              <a:t>1</a:t>
            </a:r>
            <a:r>
              <a:rPr lang="en-US" sz="1200">
                <a:solidFill>
                  <a:schemeClr val="bg1"/>
                </a:solidFill>
                <a:uFillTx/>
                <a:sym typeface="+mn-ea"/>
              </a:rPr>
              <a:t>,if</a:t>
            </a:r>
            <a:r>
              <a:rPr lang="en-US" sz="1200" baseline="-25000">
                <a:solidFill>
                  <a:schemeClr val="bg1"/>
                </a:solidFill>
                <a:uFillTx/>
                <a:sym typeface="+mn-ea"/>
              </a:rPr>
              <a:t>2</a:t>
            </a:r>
            <a:r>
              <a:rPr lang="en-US" sz="1200">
                <a:solidFill>
                  <a:schemeClr val="bg1"/>
                </a:solidFill>
                <a:uFillTx/>
                <a:sym typeface="+mn-ea"/>
              </a:rPr>
              <a:t>)</a:t>
            </a:r>
            <a:endParaRPr lang="en-US" sz="1200">
              <a:solidFill>
                <a:schemeClr val="bg1"/>
              </a:solidFill>
              <a:uFillTx/>
            </a:endParaRPr>
          </a:p>
        </p:txBody>
      </p:sp>
      <p:sp>
        <p:nvSpPr>
          <p:cNvPr id="41" name="Rectangles 40"/>
          <p:cNvSpPr/>
          <p:nvPr/>
        </p:nvSpPr>
        <p:spPr>
          <a:xfrm>
            <a:off x="6677025" y="5924550"/>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200">
                <a:sym typeface="+mn-ea"/>
              </a:rPr>
              <a:t>d(tf</a:t>
            </a:r>
            <a:r>
              <a:rPr lang="en-US" sz="1200" baseline="-25000">
                <a:solidFill>
                  <a:schemeClr val="bg1"/>
                </a:solidFill>
                <a:uFillTx/>
                <a:sym typeface="+mn-ea"/>
              </a:rPr>
              <a:t>2</a:t>
            </a:r>
            <a:r>
              <a:rPr lang="en-US" sz="1200">
                <a:solidFill>
                  <a:schemeClr val="bg1"/>
                </a:solidFill>
                <a:uFillTx/>
                <a:sym typeface="+mn-ea"/>
              </a:rPr>
              <a:t>,if</a:t>
            </a:r>
            <a:r>
              <a:rPr lang="en-US" sz="1200" baseline="-25000">
                <a:solidFill>
                  <a:schemeClr val="bg1"/>
                </a:solidFill>
                <a:uFillTx/>
                <a:sym typeface="+mn-ea"/>
              </a:rPr>
              <a:t>0</a:t>
            </a:r>
            <a:r>
              <a:rPr lang="en-US" sz="1200">
                <a:solidFill>
                  <a:schemeClr val="bg1"/>
                </a:solidFill>
                <a:uFillTx/>
                <a:sym typeface="+mn-ea"/>
              </a:rPr>
              <a:t>)</a:t>
            </a:r>
            <a:endParaRPr lang="en-US" sz="1200">
              <a:solidFill>
                <a:schemeClr val="bg1"/>
              </a:solidFill>
              <a:uFillTx/>
            </a:endParaRPr>
          </a:p>
        </p:txBody>
      </p:sp>
      <p:sp>
        <p:nvSpPr>
          <p:cNvPr id="42" name="Rectangles 41"/>
          <p:cNvSpPr/>
          <p:nvPr/>
        </p:nvSpPr>
        <p:spPr>
          <a:xfrm>
            <a:off x="7555230" y="5923915"/>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200">
                <a:sym typeface="+mn-ea"/>
              </a:rPr>
              <a:t>d(tf</a:t>
            </a:r>
            <a:r>
              <a:rPr lang="en-US" sz="1200" baseline="-25000">
                <a:solidFill>
                  <a:schemeClr val="bg1"/>
                </a:solidFill>
                <a:uFillTx/>
                <a:sym typeface="+mn-ea"/>
              </a:rPr>
              <a:t>2</a:t>
            </a:r>
            <a:r>
              <a:rPr lang="en-US" sz="1200">
                <a:solidFill>
                  <a:schemeClr val="bg1"/>
                </a:solidFill>
                <a:uFillTx/>
                <a:sym typeface="+mn-ea"/>
              </a:rPr>
              <a:t>,if</a:t>
            </a:r>
            <a:r>
              <a:rPr lang="en-US" sz="1200" baseline="-25000">
                <a:solidFill>
                  <a:schemeClr val="bg1"/>
                </a:solidFill>
                <a:uFillTx/>
                <a:sym typeface="+mn-ea"/>
              </a:rPr>
              <a:t>1</a:t>
            </a:r>
            <a:r>
              <a:rPr lang="en-US" sz="1200">
                <a:solidFill>
                  <a:schemeClr val="bg1"/>
                </a:solidFill>
                <a:uFillTx/>
                <a:sym typeface="+mn-ea"/>
              </a:rPr>
              <a:t>)</a:t>
            </a:r>
            <a:endParaRPr lang="en-US" sz="1200">
              <a:solidFill>
                <a:schemeClr val="bg1"/>
              </a:solidFill>
              <a:uFillTx/>
            </a:endParaRPr>
          </a:p>
        </p:txBody>
      </p:sp>
      <p:sp>
        <p:nvSpPr>
          <p:cNvPr id="43" name="Rectangles 42"/>
          <p:cNvSpPr/>
          <p:nvPr/>
        </p:nvSpPr>
        <p:spPr>
          <a:xfrm>
            <a:off x="8433435" y="5923915"/>
            <a:ext cx="878205" cy="7219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en-US" sz="1200">
                <a:sym typeface="+mn-ea"/>
              </a:rPr>
              <a:t>d(tf</a:t>
            </a:r>
            <a:r>
              <a:rPr lang="en-US" sz="1200" baseline="-25000">
                <a:solidFill>
                  <a:schemeClr val="bg1"/>
                </a:solidFill>
                <a:uFillTx/>
                <a:sym typeface="+mn-ea"/>
              </a:rPr>
              <a:t>1</a:t>
            </a:r>
            <a:r>
              <a:rPr lang="en-US" sz="1200">
                <a:solidFill>
                  <a:schemeClr val="bg1"/>
                </a:solidFill>
                <a:uFillTx/>
                <a:sym typeface="+mn-ea"/>
              </a:rPr>
              <a:t>,if</a:t>
            </a:r>
            <a:r>
              <a:rPr lang="en-US" sz="1200" baseline="-25000">
                <a:solidFill>
                  <a:schemeClr val="bg1"/>
                </a:solidFill>
                <a:uFillTx/>
                <a:sym typeface="+mn-ea"/>
              </a:rPr>
              <a:t>2</a:t>
            </a:r>
            <a:r>
              <a:rPr lang="en-US" sz="1200">
                <a:solidFill>
                  <a:schemeClr val="bg1"/>
                </a:solidFill>
                <a:uFillTx/>
                <a:sym typeface="+mn-ea"/>
              </a:rPr>
              <a:t>)</a:t>
            </a:r>
            <a:endParaRPr lang="en-US" sz="1200">
              <a:solidFill>
                <a:schemeClr val="bg1"/>
              </a:solidFill>
              <a:uFillTx/>
            </a:endParaRPr>
          </a:p>
        </p:txBody>
      </p:sp>
      <p:sp>
        <p:nvSpPr>
          <p:cNvPr id="44" name="Oval 43"/>
          <p:cNvSpPr/>
          <p:nvPr/>
        </p:nvSpPr>
        <p:spPr>
          <a:xfrm>
            <a:off x="6253480" y="4389120"/>
            <a:ext cx="3618230" cy="950595"/>
          </a:xfrm>
          <a:prstGeom prst="ellipse">
            <a:avLst/>
          </a:prstGeom>
          <a:noFill/>
          <a:ln w="28575">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5" name="Oval 44"/>
          <p:cNvSpPr/>
          <p:nvPr/>
        </p:nvSpPr>
        <p:spPr>
          <a:xfrm rot="5400000">
            <a:off x="5704840" y="5059045"/>
            <a:ext cx="2749550" cy="950595"/>
          </a:xfrm>
          <a:prstGeom prst="ellipse">
            <a:avLst/>
          </a:prstGeom>
          <a:noFill/>
          <a:ln w="28575">
            <a:solidFill>
              <a:srgbClr val="FF3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6" name="Text Box 45"/>
          <p:cNvSpPr txBox="1"/>
          <p:nvPr/>
        </p:nvSpPr>
        <p:spPr>
          <a:xfrm>
            <a:off x="10811510" y="3185160"/>
            <a:ext cx="1106170" cy="922020"/>
          </a:xfrm>
          <a:prstGeom prst="rect">
            <a:avLst/>
          </a:prstGeom>
          <a:noFill/>
        </p:spPr>
        <p:txBody>
          <a:bodyPr wrap="none" rtlCol="0">
            <a:spAutoFit/>
          </a:bodyPr>
          <a:p>
            <a:pPr algn="ctr"/>
            <a:r>
              <a:rPr lang="en-US">
                <a:solidFill>
                  <a:srgbClr val="FF0000"/>
                </a:solidFill>
              </a:rPr>
              <a:t>softmax</a:t>
            </a:r>
            <a:endParaRPr lang="en-US">
              <a:solidFill>
                <a:srgbClr val="FF0000"/>
              </a:solidFill>
            </a:endParaRPr>
          </a:p>
          <a:p>
            <a:pPr algn="ctr"/>
            <a:r>
              <a:rPr lang="en-US">
                <a:solidFill>
                  <a:srgbClr val="FF0000"/>
                </a:solidFill>
              </a:rPr>
              <a:t>over</a:t>
            </a:r>
            <a:endParaRPr lang="en-US">
              <a:solidFill>
                <a:srgbClr val="FF0000"/>
              </a:solidFill>
            </a:endParaRPr>
          </a:p>
          <a:p>
            <a:pPr algn="ctr"/>
            <a:r>
              <a:rPr lang="en-US">
                <a:solidFill>
                  <a:srgbClr val="FF0000"/>
                </a:solidFill>
              </a:rPr>
              <a:t>rows</a:t>
            </a:r>
            <a:endParaRPr lang="en-US">
              <a:solidFill>
                <a:srgbClr val="FF0000"/>
              </a:solidFill>
            </a:endParaRPr>
          </a:p>
        </p:txBody>
      </p:sp>
      <p:sp>
        <p:nvSpPr>
          <p:cNvPr id="47" name="Text Box 46"/>
          <p:cNvSpPr txBox="1"/>
          <p:nvPr/>
        </p:nvSpPr>
        <p:spPr>
          <a:xfrm>
            <a:off x="10893425" y="5627370"/>
            <a:ext cx="1143635" cy="922020"/>
          </a:xfrm>
          <a:prstGeom prst="rect">
            <a:avLst/>
          </a:prstGeom>
          <a:noFill/>
        </p:spPr>
        <p:txBody>
          <a:bodyPr wrap="none" rtlCol="0">
            <a:spAutoFit/>
          </a:bodyPr>
          <a:p>
            <a:pPr algn="ctr"/>
            <a:r>
              <a:rPr lang="en-US">
                <a:solidFill>
                  <a:srgbClr val="FF0000"/>
                </a:solidFill>
              </a:rPr>
              <a:t>softmax</a:t>
            </a:r>
            <a:endParaRPr lang="en-US">
              <a:solidFill>
                <a:srgbClr val="FF0000"/>
              </a:solidFill>
            </a:endParaRPr>
          </a:p>
          <a:p>
            <a:pPr algn="ctr"/>
            <a:r>
              <a:rPr lang="en-US">
                <a:solidFill>
                  <a:srgbClr val="FF0000"/>
                </a:solidFill>
              </a:rPr>
              <a:t>over</a:t>
            </a:r>
            <a:endParaRPr lang="en-US">
              <a:solidFill>
                <a:srgbClr val="FF0000"/>
              </a:solidFill>
            </a:endParaRPr>
          </a:p>
          <a:p>
            <a:pPr algn="ctr"/>
            <a:r>
              <a:rPr lang="en-US">
                <a:solidFill>
                  <a:srgbClr val="FF0000"/>
                </a:solidFill>
              </a:rPr>
              <a:t>columns</a:t>
            </a:r>
            <a:endParaRPr lang="en-US">
              <a:solidFill>
                <a:srgbClr val="FF0000"/>
              </a:solidFill>
            </a:endParaRPr>
          </a:p>
        </p:txBody>
      </p:sp>
      <p:cxnSp>
        <p:nvCxnSpPr>
          <p:cNvPr id="48" name="Straight Arrow Connector 47"/>
          <p:cNvCxnSpPr>
            <a:stCxn id="46" idx="1"/>
            <a:endCxn id="44" idx="0"/>
          </p:cNvCxnSpPr>
          <p:nvPr/>
        </p:nvCxnSpPr>
        <p:spPr>
          <a:xfrm flipH="1">
            <a:off x="8062595" y="3646170"/>
            <a:ext cx="2748915" cy="742950"/>
          </a:xfrm>
          <a:prstGeom prst="straightConnector1">
            <a:avLst/>
          </a:prstGeom>
          <a:ln w="25400">
            <a:solidFill>
              <a:srgbClr val="FF3300"/>
            </a:solidFill>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47" idx="1"/>
            <a:endCxn id="45" idx="0"/>
          </p:cNvCxnSpPr>
          <p:nvPr/>
        </p:nvCxnSpPr>
        <p:spPr>
          <a:xfrm flipH="1" flipV="1">
            <a:off x="7555230" y="5534660"/>
            <a:ext cx="3338195" cy="553720"/>
          </a:xfrm>
          <a:prstGeom prst="straightConnector1">
            <a:avLst/>
          </a:prstGeom>
          <a:ln w="25400">
            <a:solidFill>
              <a:srgbClr val="FF3300"/>
            </a:solidFill>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4" idx="3"/>
            <a:endCxn id="16" idx="2"/>
          </p:cNvCxnSpPr>
          <p:nvPr/>
        </p:nvCxnSpPr>
        <p:spPr>
          <a:xfrm>
            <a:off x="1444625" y="3991610"/>
            <a:ext cx="807720" cy="635"/>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12" idx="3"/>
            <a:endCxn id="18" idx="2"/>
          </p:cNvCxnSpPr>
          <p:nvPr/>
        </p:nvCxnSpPr>
        <p:spPr>
          <a:xfrm>
            <a:off x="1444625" y="5948045"/>
            <a:ext cx="807720" cy="0"/>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53" name="Elbow Connector 52"/>
          <p:cNvCxnSpPr>
            <a:stCxn id="16" idx="0"/>
            <a:endCxn id="34" idx="0"/>
          </p:cNvCxnSpPr>
          <p:nvPr/>
        </p:nvCxnSpPr>
        <p:spPr>
          <a:xfrm flipV="1">
            <a:off x="2998470" y="3223895"/>
            <a:ext cx="4996180" cy="768350"/>
          </a:xfrm>
          <a:prstGeom prst="bentConnector4">
            <a:avLst>
              <a:gd name="adj1" fmla="val 45602"/>
              <a:gd name="adj2" fmla="val 130992"/>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54" name="Elbow Connector 53"/>
          <p:cNvCxnSpPr>
            <a:stCxn id="18" idx="0"/>
            <a:endCxn id="32" idx="1"/>
          </p:cNvCxnSpPr>
          <p:nvPr/>
        </p:nvCxnSpPr>
        <p:spPr>
          <a:xfrm flipV="1">
            <a:off x="2998470" y="5581650"/>
            <a:ext cx="2120265" cy="366395"/>
          </a:xfrm>
          <a:prstGeom prst="bentConnector3">
            <a:avLst>
              <a:gd name="adj1" fmla="val 50015"/>
            </a:avLst>
          </a:prstGeom>
          <a:ln w="22225">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CLIP: </a:t>
            </a:r>
            <a:r>
              <a:rPr lang="en-US">
                <a:sym typeface="+mn-ea"/>
              </a:rPr>
              <a:t>Implementation</a:t>
            </a:r>
            <a:endParaRPr lang="en-US"/>
          </a:p>
        </p:txBody>
      </p:sp>
      <p:sp>
        <p:nvSpPr>
          <p:cNvPr id="3" name="Content Placeholder 2"/>
          <p:cNvSpPr>
            <a:spLocks noGrp="1"/>
          </p:cNvSpPr>
          <p:nvPr>
            <p:ph idx="1"/>
          </p:nvPr>
        </p:nvSpPr>
        <p:spPr>
          <a:xfrm>
            <a:off x="648335" y="1584325"/>
            <a:ext cx="10515600" cy="4351338"/>
          </a:xfrm>
        </p:spPr>
        <p:txBody>
          <a:bodyPr/>
          <a:p>
            <a:pPr marL="0" indent="0">
              <a:buNone/>
            </a:pPr>
            <a:r>
              <a:rPr lang="en-US"/>
              <a:t>The </a:t>
            </a:r>
            <a:r>
              <a:rPr lang="en-US" b="1"/>
              <a:t>official CLIP </a:t>
            </a:r>
            <a:r>
              <a:rPr lang="en-US"/>
              <a:t>repository from </a:t>
            </a:r>
            <a:r>
              <a:rPr lang="en-US" b="1"/>
              <a:t>OpenAI </a:t>
            </a:r>
            <a:r>
              <a:rPr lang="en-US"/>
              <a:t>provides a </a:t>
            </a:r>
            <a:r>
              <a:rPr lang="en-US" b="1"/>
              <a:t>robust implementation </a:t>
            </a:r>
            <a:r>
              <a:rPr lang="en-US"/>
              <a:t>of CLIP, along with a </a:t>
            </a:r>
            <a:r>
              <a:rPr lang="en-US" b="1"/>
              <a:t>wide variety </a:t>
            </a:r>
            <a:r>
              <a:rPr lang="en-US"/>
              <a:t>of </a:t>
            </a:r>
            <a:r>
              <a:rPr lang="en-US" b="1"/>
              <a:t>pretrained models</a:t>
            </a:r>
            <a:r>
              <a:rPr lang="en-US"/>
              <a:t>. </a:t>
            </a:r>
            <a:endParaRPr lang="en-US"/>
          </a:p>
        </p:txBody>
      </p:sp>
      <p:pic>
        <p:nvPicPr>
          <p:cNvPr id="4" name="Picture 3"/>
          <p:cNvPicPr>
            <a:picLocks noChangeAspect="1"/>
          </p:cNvPicPr>
          <p:nvPr/>
        </p:nvPicPr>
        <p:blipFill>
          <a:blip r:embed="rId1"/>
          <a:stretch>
            <a:fillRect/>
          </a:stretch>
        </p:blipFill>
        <p:spPr>
          <a:xfrm>
            <a:off x="2236470" y="2588895"/>
            <a:ext cx="7337425" cy="394906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a:xfrm>
            <a:off x="647700" y="299085"/>
            <a:ext cx="10515600" cy="946785"/>
          </a:xfrm>
        </p:spPr>
        <p:txBody>
          <a:bodyPr/>
          <a:p>
            <a:r>
              <a:rPr lang="en-US" sz="2800">
                <a:sym typeface="+mn-ea"/>
              </a:rPr>
              <a:t>Denoising Diffusion Probabilistic Models</a:t>
            </a:r>
            <a:endParaRPr lang="en-US" sz="2800">
              <a:sym typeface="+mn-ea"/>
            </a:endParaRPr>
          </a:p>
        </p:txBody>
      </p:sp>
      <p:sp>
        <p:nvSpPr>
          <p:cNvPr id="4" name="Content Placeholder 3"/>
          <p:cNvSpPr>
            <a:spLocks noGrp="1"/>
          </p:cNvSpPr>
          <p:nvPr>
            <p:ph idx="1"/>
          </p:nvPr>
        </p:nvSpPr>
        <p:spPr>
          <a:xfrm>
            <a:off x="647700" y="1245870"/>
            <a:ext cx="10515600" cy="4766310"/>
          </a:xfrm>
        </p:spPr>
        <p:txBody>
          <a:bodyPr>
            <a:normAutofit/>
          </a:bodyPr>
          <a:p>
            <a:pPr marL="0" indent="0">
              <a:buNone/>
            </a:pPr>
            <a:r>
              <a:rPr lang="en-US" b="1"/>
              <a:t>DDPM</a:t>
            </a:r>
            <a:r>
              <a:rPr lang="en-US"/>
              <a:t> are a method of </a:t>
            </a:r>
            <a:r>
              <a:rPr lang="en-US" b="1"/>
              <a:t>generating </a:t>
            </a:r>
            <a:r>
              <a:rPr lang="en-US"/>
              <a:t>high-quality </a:t>
            </a:r>
            <a:r>
              <a:rPr lang="en-US" b="1"/>
              <a:t>samples </a:t>
            </a:r>
            <a:r>
              <a:rPr lang="en-US"/>
              <a:t>from a </a:t>
            </a:r>
            <a:r>
              <a:rPr lang="en-US" b="1"/>
              <a:t>probabilistic model</a:t>
            </a:r>
            <a:r>
              <a:rPr lang="en-US"/>
              <a:t>. It involves </a:t>
            </a:r>
            <a:r>
              <a:rPr lang="en-US" b="1"/>
              <a:t>iteratively refining </a:t>
            </a:r>
            <a:r>
              <a:rPr lang="en-US"/>
              <a:t>an</a:t>
            </a:r>
            <a:r>
              <a:rPr lang="en-US" b="1"/>
              <a:t> initially noisy</a:t>
            </a:r>
            <a:r>
              <a:rPr lang="en-US"/>
              <a:t> or </a:t>
            </a:r>
            <a:r>
              <a:rPr lang="en-US" b="1"/>
              <a:t>low-quality</a:t>
            </a:r>
            <a:r>
              <a:rPr lang="en-US"/>
              <a:t> </a:t>
            </a:r>
            <a:r>
              <a:rPr lang="en-US" b="1"/>
              <a:t>sample </a:t>
            </a:r>
            <a:r>
              <a:rPr lang="en-US"/>
              <a:t>by applying a </a:t>
            </a:r>
            <a:r>
              <a:rPr lang="en-US" b="1"/>
              <a:t>sequence </a:t>
            </a:r>
            <a:r>
              <a:rPr lang="en-US"/>
              <a:t>of </a:t>
            </a:r>
            <a:r>
              <a:rPr lang="en-US" b="1"/>
              <a:t>invertible transformations. </a:t>
            </a:r>
            <a:r>
              <a:rPr lang="en-US"/>
              <a:t>This process </a:t>
            </a:r>
            <a:r>
              <a:rPr lang="en-US" b="1"/>
              <a:t>gradually </a:t>
            </a:r>
            <a:r>
              <a:rPr lang="en-US"/>
              <a:t>makes the </a:t>
            </a:r>
            <a:r>
              <a:rPr lang="en-US" b="1"/>
              <a:t>sample more coherent </a:t>
            </a:r>
            <a:r>
              <a:rPr lang="en-US"/>
              <a:t>and </a:t>
            </a:r>
            <a:r>
              <a:rPr lang="en-US" b="1"/>
              <a:t>realistic.</a:t>
            </a:r>
            <a:endParaRPr lang="en-US"/>
          </a:p>
        </p:txBody>
      </p:sp>
      <p:pic>
        <p:nvPicPr>
          <p:cNvPr id="2" name="Picture 1"/>
          <p:cNvPicPr>
            <a:picLocks noChangeAspect="1"/>
          </p:cNvPicPr>
          <p:nvPr/>
        </p:nvPicPr>
        <p:blipFill>
          <a:blip r:embed="rId1"/>
          <a:stretch>
            <a:fillRect/>
          </a:stretch>
        </p:blipFill>
        <p:spPr>
          <a:xfrm>
            <a:off x="2604135" y="3048000"/>
            <a:ext cx="6602095" cy="335216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a:xfrm>
            <a:off x="647700" y="299085"/>
            <a:ext cx="10515600" cy="946785"/>
          </a:xfrm>
        </p:spPr>
        <p:txBody>
          <a:bodyPr/>
          <a:p>
            <a:r>
              <a:rPr lang="en-US" sz="2800">
                <a:sym typeface="+mn-ea"/>
              </a:rPr>
              <a:t>Latent Diffusion</a:t>
            </a:r>
            <a:endParaRPr lang="en-US" sz="2800"/>
          </a:p>
        </p:txBody>
      </p:sp>
      <p:sp>
        <p:nvSpPr>
          <p:cNvPr id="4" name="Content Placeholder 3"/>
          <p:cNvSpPr>
            <a:spLocks noGrp="1"/>
          </p:cNvSpPr>
          <p:nvPr>
            <p:ph idx="1"/>
          </p:nvPr>
        </p:nvSpPr>
        <p:spPr>
          <a:xfrm>
            <a:off x="647700" y="1163955"/>
            <a:ext cx="10515600" cy="4766310"/>
          </a:xfrm>
        </p:spPr>
        <p:txBody>
          <a:bodyPr>
            <a:normAutofit/>
          </a:bodyPr>
          <a:p>
            <a:pPr marL="0" indent="0">
              <a:buNone/>
            </a:pPr>
            <a:r>
              <a:rPr lang="en-US" b="1"/>
              <a:t>Latent Diffusion</a:t>
            </a:r>
            <a:r>
              <a:rPr lang="en-US"/>
              <a:t> is a </a:t>
            </a:r>
            <a:r>
              <a:rPr lang="en-US" b="1"/>
              <a:t>variant </a:t>
            </a:r>
            <a:r>
              <a:rPr lang="en-US"/>
              <a:t>of the </a:t>
            </a:r>
            <a:r>
              <a:rPr lang="en-US" b="1"/>
              <a:t>diffusion models (DDPM)</a:t>
            </a:r>
            <a:r>
              <a:rPr lang="en-US"/>
              <a:t> that </a:t>
            </a:r>
            <a:r>
              <a:rPr lang="en-US" b="1"/>
              <a:t>operates </a:t>
            </a:r>
            <a:r>
              <a:rPr lang="en-US"/>
              <a:t>in the </a:t>
            </a:r>
            <a:r>
              <a:rPr lang="en-US" b="1"/>
              <a:t>latent space</a:t>
            </a:r>
            <a:r>
              <a:rPr lang="en-US"/>
              <a:t> of a generative model. </a:t>
            </a:r>
            <a:endParaRPr lang="en-US"/>
          </a:p>
          <a:p>
            <a:pPr marL="0" indent="0">
              <a:buNone/>
            </a:pPr>
            <a:r>
              <a:rPr lang="en-US"/>
              <a:t>In this approach, a </a:t>
            </a:r>
            <a:r>
              <a:rPr lang="en-US" b="1"/>
              <a:t>diffusion process</a:t>
            </a:r>
            <a:r>
              <a:rPr lang="en-US"/>
              <a:t> is </a:t>
            </a:r>
            <a:r>
              <a:rPr lang="en-US" b="1"/>
              <a:t>applied </a:t>
            </a:r>
            <a:r>
              <a:rPr lang="en-US"/>
              <a:t>to the </a:t>
            </a:r>
            <a:r>
              <a:rPr lang="en-US" b="1"/>
              <a:t>latent </a:t>
            </a:r>
            <a:r>
              <a:rPr lang="en-US"/>
              <a:t>representations of data, allowing for </a:t>
            </a:r>
            <a:r>
              <a:rPr lang="en-US" b="1"/>
              <a:t>more efficient generation </a:t>
            </a:r>
            <a:r>
              <a:rPr lang="en-US"/>
              <a:t>of high-quality samples.</a:t>
            </a:r>
            <a:endParaRPr lang="en-US"/>
          </a:p>
        </p:txBody>
      </p:sp>
      <p:pic>
        <p:nvPicPr>
          <p:cNvPr id="2" name="Picture 1"/>
          <p:cNvPicPr>
            <a:picLocks noChangeAspect="1"/>
          </p:cNvPicPr>
          <p:nvPr/>
        </p:nvPicPr>
        <p:blipFill>
          <a:blip r:embed="rId1"/>
          <a:stretch>
            <a:fillRect/>
          </a:stretch>
        </p:blipFill>
        <p:spPr>
          <a:xfrm>
            <a:off x="1908175" y="2632710"/>
            <a:ext cx="7994650" cy="40614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YOLO</a:t>
            </a:r>
            <a:endParaRPr lang="en-US"/>
          </a:p>
        </p:txBody>
      </p:sp>
      <p:sp>
        <p:nvSpPr>
          <p:cNvPr id="3" name="Content Placeholder 2"/>
          <p:cNvSpPr>
            <a:spLocks noGrp="1"/>
          </p:cNvSpPr>
          <p:nvPr>
            <p:ph idx="1"/>
          </p:nvPr>
        </p:nvSpPr>
        <p:spPr>
          <a:xfrm>
            <a:off x="647700" y="1447165"/>
            <a:ext cx="10515600" cy="2123440"/>
          </a:xfrm>
        </p:spPr>
        <p:txBody>
          <a:bodyPr/>
          <a:p>
            <a:pPr marL="0" indent="0">
              <a:buNone/>
            </a:pPr>
            <a:r>
              <a:rPr lang="en-US" b="1"/>
              <a:t>YOLO</a:t>
            </a:r>
            <a:r>
              <a:rPr lang="en-US"/>
              <a:t> is a </a:t>
            </a:r>
            <a:r>
              <a:rPr lang="en-US" b="1"/>
              <a:t>state-of-the-art</a:t>
            </a:r>
            <a:r>
              <a:rPr lang="en-US"/>
              <a:t> object </a:t>
            </a:r>
            <a:r>
              <a:rPr lang="en-US" b="1"/>
              <a:t>detection </a:t>
            </a:r>
            <a:r>
              <a:rPr lang="en-US"/>
              <a:t>model in </a:t>
            </a:r>
            <a:r>
              <a:rPr lang="en-US" b="1"/>
              <a:t>computer vision</a:t>
            </a:r>
            <a:r>
              <a:rPr lang="en-US"/>
              <a:t>.</a:t>
            </a:r>
            <a:endParaRPr lang="en-US"/>
          </a:p>
          <a:p>
            <a:pPr marL="0" indent="0">
              <a:buNone/>
            </a:pPr>
            <a:r>
              <a:rPr lang="en-US"/>
              <a:t>Unlike </a:t>
            </a:r>
            <a:r>
              <a:rPr lang="en-US" b="1"/>
              <a:t>traditional methods </a:t>
            </a:r>
            <a:r>
              <a:rPr lang="en-US"/>
              <a:t>that </a:t>
            </a:r>
            <a:r>
              <a:rPr lang="en-US" b="1"/>
              <a:t>require multiple passes </a:t>
            </a:r>
            <a:r>
              <a:rPr lang="en-US"/>
              <a:t>over an image, </a:t>
            </a:r>
            <a:r>
              <a:rPr lang="en-US" b="1"/>
              <a:t>YOLO performs </a:t>
            </a:r>
            <a:r>
              <a:rPr lang="en-US"/>
              <a:t>real-time object </a:t>
            </a:r>
            <a:r>
              <a:rPr lang="en-US" b="1"/>
              <a:t>detection </a:t>
            </a:r>
            <a:r>
              <a:rPr lang="en-US"/>
              <a:t>in a </a:t>
            </a:r>
            <a:r>
              <a:rPr lang="en-US" b="1"/>
              <a:t>single pass</a:t>
            </a:r>
            <a:r>
              <a:rPr lang="en-US"/>
              <a:t>, making it </a:t>
            </a:r>
            <a:r>
              <a:rPr lang="en-US" b="1"/>
              <a:t>incredibly fast</a:t>
            </a:r>
            <a:r>
              <a:rPr lang="en-US"/>
              <a:t>. </a:t>
            </a:r>
            <a:endParaRPr lang="en-US"/>
          </a:p>
          <a:p>
            <a:pPr marL="0" indent="0">
              <a:buNone/>
            </a:pPr>
            <a:r>
              <a:rPr lang="en-US"/>
              <a:t>It </a:t>
            </a:r>
            <a:r>
              <a:rPr lang="en-US" b="1"/>
              <a:t>divides </a:t>
            </a:r>
            <a:r>
              <a:rPr lang="en-US"/>
              <a:t>an </a:t>
            </a:r>
            <a:r>
              <a:rPr lang="en-US" b="1"/>
              <a:t>image </a:t>
            </a:r>
            <a:r>
              <a:rPr lang="en-US"/>
              <a:t>into a </a:t>
            </a:r>
            <a:r>
              <a:rPr lang="en-US" b="1"/>
              <a:t>grid </a:t>
            </a:r>
            <a:r>
              <a:rPr lang="en-US"/>
              <a:t>and </a:t>
            </a:r>
            <a:r>
              <a:rPr lang="en-US" b="1"/>
              <a:t>predicts </a:t>
            </a:r>
            <a:r>
              <a:rPr lang="en-US"/>
              <a:t>bounding boxes and class probabilities for </a:t>
            </a:r>
            <a:r>
              <a:rPr lang="en-US" b="1"/>
              <a:t>objects </a:t>
            </a:r>
            <a:r>
              <a:rPr lang="en-US"/>
              <a:t>within </a:t>
            </a:r>
            <a:r>
              <a:rPr lang="en-US" b="1"/>
              <a:t>each grid cell</a:t>
            </a:r>
            <a:r>
              <a:rPr lang="en-US"/>
              <a:t>.</a:t>
            </a:r>
            <a:endParaRPr lang="en-US"/>
          </a:p>
        </p:txBody>
      </p:sp>
      <p:pic>
        <p:nvPicPr>
          <p:cNvPr id="4" name="Picture 3"/>
          <p:cNvPicPr>
            <a:picLocks noChangeAspect="1"/>
          </p:cNvPicPr>
          <p:nvPr/>
        </p:nvPicPr>
        <p:blipFill>
          <a:blip r:embed="rId1"/>
          <a:stretch>
            <a:fillRect/>
          </a:stretch>
        </p:blipFill>
        <p:spPr>
          <a:xfrm>
            <a:off x="4145280" y="3730625"/>
            <a:ext cx="3900805" cy="292290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itle 5"/>
          <p:cNvSpPr>
            <a:spLocks noGrp="1"/>
          </p:cNvSpPr>
          <p:nvPr>
            <p:ph type="title"/>
          </p:nvPr>
        </p:nvSpPr>
        <p:spPr>
          <a:xfrm>
            <a:off x="647700" y="299085"/>
            <a:ext cx="10515600" cy="946785"/>
          </a:xfrm>
        </p:spPr>
        <p:txBody>
          <a:bodyPr/>
          <a:p>
            <a:r>
              <a:rPr lang="en-US" sz="2800">
                <a:sym typeface="+mn-ea"/>
              </a:rPr>
              <a:t>DALLE-2</a:t>
            </a:r>
            <a:endParaRPr lang="en-US" sz="2800"/>
          </a:p>
        </p:txBody>
      </p:sp>
      <p:sp>
        <p:nvSpPr>
          <p:cNvPr id="4" name="Content Placeholder 3"/>
          <p:cNvSpPr>
            <a:spLocks noGrp="1"/>
          </p:cNvSpPr>
          <p:nvPr>
            <p:ph idx="1"/>
          </p:nvPr>
        </p:nvSpPr>
        <p:spPr>
          <a:xfrm>
            <a:off x="647700" y="1174115"/>
            <a:ext cx="10515600" cy="4766310"/>
          </a:xfrm>
        </p:spPr>
        <p:txBody>
          <a:bodyPr>
            <a:normAutofit/>
          </a:bodyPr>
          <a:p>
            <a:pPr marL="0" indent="0">
              <a:buNone/>
            </a:pPr>
            <a:r>
              <a:rPr lang="en-US" b="1"/>
              <a:t>DALL·E 2 </a:t>
            </a:r>
            <a:r>
              <a:rPr lang="en-US"/>
              <a:t>is an advanced version of the </a:t>
            </a:r>
            <a:r>
              <a:rPr lang="en-US" b="1"/>
              <a:t>DALL·E</a:t>
            </a:r>
            <a:r>
              <a:rPr lang="en-US"/>
              <a:t> model by </a:t>
            </a:r>
            <a:r>
              <a:rPr lang="en-US" b="1"/>
              <a:t>OpenAI</a:t>
            </a:r>
            <a:r>
              <a:rPr lang="en-US"/>
              <a:t>, which is a generative model capable of creating images from text descriptions. </a:t>
            </a:r>
            <a:endParaRPr lang="en-US"/>
          </a:p>
          <a:p>
            <a:pPr marL="0" indent="0">
              <a:buNone/>
            </a:pPr>
            <a:r>
              <a:rPr lang="en-US"/>
              <a:t>It is based on a </a:t>
            </a:r>
            <a:r>
              <a:rPr lang="en-US" b="1"/>
              <a:t>pretrained CLIP</a:t>
            </a:r>
            <a:r>
              <a:rPr lang="en-US"/>
              <a:t>, a</a:t>
            </a:r>
            <a:r>
              <a:rPr lang="en-US" b="1"/>
              <a:t> diffusion prior</a:t>
            </a:r>
            <a:r>
              <a:rPr lang="en-US"/>
              <a:t> and a </a:t>
            </a:r>
            <a:r>
              <a:rPr lang="en-US" b="1"/>
              <a:t>decoder</a:t>
            </a:r>
            <a:r>
              <a:rPr lang="en-US"/>
              <a:t>.</a:t>
            </a:r>
            <a:endParaRPr lang="en-US"/>
          </a:p>
        </p:txBody>
      </p:sp>
      <p:pic>
        <p:nvPicPr>
          <p:cNvPr id="2" name="Picture 1"/>
          <p:cNvPicPr>
            <a:picLocks noChangeAspect="1"/>
          </p:cNvPicPr>
          <p:nvPr/>
        </p:nvPicPr>
        <p:blipFill>
          <a:blip r:embed="rId1"/>
          <a:stretch>
            <a:fillRect/>
          </a:stretch>
        </p:blipFill>
        <p:spPr>
          <a:xfrm>
            <a:off x="892810" y="2603500"/>
            <a:ext cx="10025380" cy="42545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Stable Diffusion: Implementation</a:t>
            </a:r>
            <a:endParaRPr lang="en-US"/>
          </a:p>
        </p:txBody>
      </p:sp>
      <p:sp>
        <p:nvSpPr>
          <p:cNvPr id="3" name="Content Placeholder 2"/>
          <p:cNvSpPr>
            <a:spLocks noGrp="1"/>
          </p:cNvSpPr>
          <p:nvPr>
            <p:ph idx="1"/>
          </p:nvPr>
        </p:nvSpPr>
        <p:spPr/>
        <p:txBody>
          <a:bodyPr/>
          <a:p>
            <a:pPr marL="0" indent="0">
              <a:buNone/>
            </a:pPr>
            <a:r>
              <a:rPr lang="en-US" b="1"/>
              <a:t>Diffusers </a:t>
            </a:r>
            <a:r>
              <a:rPr lang="en-US"/>
              <a:t>from </a:t>
            </a:r>
            <a:r>
              <a:rPr lang="en-US" b="1"/>
              <a:t>Hugging Face</a:t>
            </a:r>
            <a:r>
              <a:rPr lang="en-US"/>
              <a:t> offers a comprehensive suite of tools for building and utilizing diffusion models, in addition to providing access to thousands of pretrained models.</a:t>
            </a:r>
            <a:endParaRPr lang="en-US"/>
          </a:p>
        </p:txBody>
      </p:sp>
      <p:pic>
        <p:nvPicPr>
          <p:cNvPr id="4" name="Picture 3"/>
          <p:cNvPicPr>
            <a:picLocks noChangeAspect="1"/>
          </p:cNvPicPr>
          <p:nvPr/>
        </p:nvPicPr>
        <p:blipFill>
          <a:blip r:embed="rId1"/>
          <a:stretch>
            <a:fillRect/>
          </a:stretch>
        </p:blipFill>
        <p:spPr>
          <a:xfrm>
            <a:off x="690245" y="3029585"/>
            <a:ext cx="10811510" cy="1943100"/>
          </a:xfrm>
          <a:prstGeom prst="rect">
            <a:avLst/>
          </a:prstGeom>
        </p:spPr>
      </p:pic>
      <p:pic>
        <p:nvPicPr>
          <p:cNvPr id="5" name="Picture 4"/>
          <p:cNvPicPr>
            <a:picLocks noChangeAspect="1"/>
          </p:cNvPicPr>
          <p:nvPr/>
        </p:nvPicPr>
        <p:blipFill>
          <a:blip r:embed="rId2"/>
          <a:stretch>
            <a:fillRect/>
          </a:stretch>
        </p:blipFill>
        <p:spPr>
          <a:xfrm>
            <a:off x="1461770" y="5329555"/>
            <a:ext cx="8886825" cy="8477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Stable Diffusion: Implementation</a:t>
            </a:r>
            <a:endParaRPr lang="en-US"/>
          </a:p>
        </p:txBody>
      </p:sp>
      <p:pic>
        <p:nvPicPr>
          <p:cNvPr id="7" name="Picture 6"/>
          <p:cNvPicPr>
            <a:picLocks noChangeAspect="1"/>
          </p:cNvPicPr>
          <p:nvPr/>
        </p:nvPicPr>
        <p:blipFill>
          <a:blip r:embed="rId1"/>
          <a:stretch>
            <a:fillRect/>
          </a:stretch>
        </p:blipFill>
        <p:spPr>
          <a:xfrm>
            <a:off x="3602990" y="1584325"/>
            <a:ext cx="4986020" cy="498602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Huggingface</a:t>
            </a:r>
            <a:endParaRPr lang="en-US"/>
          </a:p>
        </p:txBody>
      </p:sp>
      <p:sp>
        <p:nvSpPr>
          <p:cNvPr id="3" name="Content Placeholder 2"/>
          <p:cNvSpPr>
            <a:spLocks noGrp="1"/>
          </p:cNvSpPr>
          <p:nvPr>
            <p:ph idx="1"/>
          </p:nvPr>
        </p:nvSpPr>
        <p:spPr>
          <a:xfrm>
            <a:off x="647700" y="1584325"/>
            <a:ext cx="10515600" cy="4923790"/>
          </a:xfrm>
        </p:spPr>
        <p:txBody>
          <a:bodyPr>
            <a:normAutofit fontScale="90000" lnSpcReduction="10000"/>
          </a:bodyPr>
          <a:p>
            <a:pPr marL="0" indent="0">
              <a:buNone/>
            </a:pPr>
            <a:r>
              <a:rPr lang="en-US" b="1"/>
              <a:t>Hugging Face</a:t>
            </a:r>
            <a:r>
              <a:rPr lang="en-US"/>
              <a:t> is a</a:t>
            </a:r>
            <a:r>
              <a:rPr lang="en-US" b="1"/>
              <a:t> leading organization</a:t>
            </a:r>
            <a:r>
              <a:rPr lang="en-US"/>
              <a:t> and </a:t>
            </a:r>
            <a:r>
              <a:rPr lang="en-US" b="1"/>
              <a:t>platform </a:t>
            </a:r>
            <a:r>
              <a:rPr lang="en-US"/>
              <a:t>in the field of </a:t>
            </a:r>
            <a:r>
              <a:rPr lang="en-US" b="1"/>
              <a:t>natural language processing</a:t>
            </a:r>
            <a:r>
              <a:rPr lang="en-US"/>
              <a:t> (NLP) and</a:t>
            </a:r>
            <a:r>
              <a:rPr lang="en-US" b="1"/>
              <a:t> machine learning</a:t>
            </a:r>
            <a:r>
              <a:rPr lang="en-US"/>
              <a:t>. They are known for their contributions to the development and </a:t>
            </a:r>
            <a:r>
              <a:rPr lang="en-US" b="1"/>
              <a:t>democratization </a:t>
            </a:r>
            <a:r>
              <a:rPr lang="en-US"/>
              <a:t>of </a:t>
            </a:r>
            <a:r>
              <a:rPr lang="en-US" b="1"/>
              <a:t>state-of-the-art NLP models</a:t>
            </a:r>
            <a:r>
              <a:rPr lang="en-US"/>
              <a:t> and </a:t>
            </a:r>
            <a:r>
              <a:rPr lang="en-US" b="1"/>
              <a:t>tools</a:t>
            </a:r>
            <a:r>
              <a:rPr lang="en-US"/>
              <a:t>. Hugging Face provides a </a:t>
            </a:r>
            <a:r>
              <a:rPr lang="en-US" b="1"/>
              <a:t>wide range </a:t>
            </a:r>
            <a:r>
              <a:rPr lang="en-US"/>
              <a:t>of </a:t>
            </a:r>
            <a:r>
              <a:rPr lang="en-US" b="1"/>
              <a:t>open-source</a:t>
            </a:r>
            <a:r>
              <a:rPr lang="en-US"/>
              <a:t> </a:t>
            </a:r>
            <a:r>
              <a:rPr lang="en-US" b="1"/>
              <a:t>libraries </a:t>
            </a:r>
            <a:r>
              <a:rPr lang="en-US"/>
              <a:t>and </a:t>
            </a:r>
            <a:r>
              <a:rPr lang="en-US" b="1"/>
              <a:t>pre-trained models.</a:t>
            </a:r>
            <a:endParaRPr lang="en-US" b="1"/>
          </a:p>
          <a:p>
            <a:pPr marL="0" indent="0">
              <a:buNone/>
            </a:pPr>
            <a:endParaRPr lang="en-US" b="1"/>
          </a:p>
          <a:p>
            <a:r>
              <a:rPr lang="en-US" b="1"/>
              <a:t>Transformers</a:t>
            </a:r>
            <a:endParaRPr lang="en-US"/>
          </a:p>
          <a:p>
            <a:pPr lvl="1"/>
            <a:r>
              <a:rPr lang="en-US"/>
              <a:t>Hugging Face's Transformers library is a comprehensive framework for working with state-of-the-art natural language processing (NLP) models, including BERT, GPT, and many others. It provides easy access to pretrained models and tools for fine-tuning them on specific NLP tasks.</a:t>
            </a:r>
            <a:endParaRPr lang="en-US"/>
          </a:p>
          <a:p>
            <a:r>
              <a:rPr lang="en-US" b="1"/>
              <a:t>Diffusers</a:t>
            </a:r>
            <a:endParaRPr lang="en-US"/>
          </a:p>
          <a:p>
            <a:pPr lvl="1"/>
            <a:r>
              <a:rPr lang="en-US"/>
              <a:t>Hugging Face's Diffusion library is designed for working with diffusion models, which use diffusion processes to generate and denoise data. It offers tools for creating, training, and using diffusion models, making it easier to apply these advanced generative models.</a:t>
            </a:r>
            <a:endParaRPr lang="en-US"/>
          </a:p>
          <a:p>
            <a:r>
              <a:rPr lang="en-US" b="1"/>
              <a:t>Datasets</a:t>
            </a:r>
            <a:endParaRPr lang="en-US"/>
          </a:p>
          <a:p>
            <a:pPr lvl="1"/>
            <a:r>
              <a:rPr lang="en-US"/>
              <a:t>Hugging Face's Datasets library is a collection of high-quality, preprocessed datasets for a wide range of NLP and machine learning tasks. It simplifies data loading and preprocessing, making it convenient for researchers and developers to work with diverse datasets.</a:t>
            </a:r>
            <a:endParaRPr lang="en-US"/>
          </a:p>
        </p:txBody>
      </p:sp>
      <p:pic>
        <p:nvPicPr>
          <p:cNvPr id="5" name="Picture 4"/>
          <p:cNvPicPr>
            <a:picLocks noChangeAspect="1"/>
          </p:cNvPicPr>
          <p:nvPr/>
        </p:nvPicPr>
        <p:blipFill>
          <a:blip r:embed="rId1"/>
          <a:stretch>
            <a:fillRect/>
          </a:stretch>
        </p:blipFill>
        <p:spPr>
          <a:xfrm>
            <a:off x="4539615" y="733425"/>
            <a:ext cx="565785" cy="376555"/>
          </a:xfrm>
          <a:prstGeom prst="rect">
            <a:avLst/>
          </a:prstGeom>
        </p:spPr>
      </p:pic>
      <p:cxnSp>
        <p:nvCxnSpPr>
          <p:cNvPr id="6" name="Straight Arrow Connector 5"/>
          <p:cNvCxnSpPr>
            <a:endCxn id="5" idx="1"/>
          </p:cNvCxnSpPr>
          <p:nvPr/>
        </p:nvCxnSpPr>
        <p:spPr>
          <a:xfrm flipV="1">
            <a:off x="1879600" y="922020"/>
            <a:ext cx="2660015" cy="677545"/>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sp>
        <p:nvSpPr>
          <p:cNvPr id="7" name="Text Box 6"/>
          <p:cNvSpPr txBox="1"/>
          <p:nvPr/>
        </p:nvSpPr>
        <p:spPr>
          <a:xfrm>
            <a:off x="5197158" y="691515"/>
            <a:ext cx="2216785" cy="460375"/>
          </a:xfrm>
          <a:prstGeom prst="rect">
            <a:avLst/>
          </a:prstGeom>
          <a:noFill/>
        </p:spPr>
        <p:txBody>
          <a:bodyPr wrap="none" rtlCol="0">
            <a:spAutoFit/>
          </a:bodyPr>
          <a:p>
            <a:pPr algn="ctr"/>
            <a:r>
              <a:rPr lang="en-US" sz="1200"/>
              <a:t>French-American company</a:t>
            </a:r>
            <a:endParaRPr lang="en-US" sz="1200"/>
          </a:p>
          <a:p>
            <a:pPr algn="ctr"/>
            <a:r>
              <a:rPr lang="en-US" sz="1200"/>
              <a:t>(we can do AI in Europe)</a:t>
            </a:r>
            <a:endParaRPr lang="en-US" sz="12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Huggingface: models</a:t>
            </a:r>
            <a:endParaRPr lang="en-US"/>
          </a:p>
        </p:txBody>
      </p:sp>
      <p:pic>
        <p:nvPicPr>
          <p:cNvPr id="8" name="Picture 7"/>
          <p:cNvPicPr>
            <a:picLocks noChangeAspect="1"/>
          </p:cNvPicPr>
          <p:nvPr/>
        </p:nvPicPr>
        <p:blipFill>
          <a:blip r:embed="rId1"/>
          <a:stretch>
            <a:fillRect/>
          </a:stretch>
        </p:blipFill>
        <p:spPr>
          <a:xfrm>
            <a:off x="1287780" y="1519555"/>
            <a:ext cx="9616440" cy="510413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Huggingface: datasets</a:t>
            </a:r>
            <a:endParaRPr lang="en-US"/>
          </a:p>
        </p:txBody>
      </p:sp>
      <p:pic>
        <p:nvPicPr>
          <p:cNvPr id="4" name="Content Placeholder 3"/>
          <p:cNvPicPr>
            <a:picLocks noChangeAspect="1"/>
          </p:cNvPicPr>
          <p:nvPr>
            <p:ph idx="1"/>
          </p:nvPr>
        </p:nvPicPr>
        <p:blipFill>
          <a:blip r:embed="rId1"/>
          <a:stretch>
            <a:fillRect/>
          </a:stretch>
        </p:blipFill>
        <p:spPr>
          <a:xfrm>
            <a:off x="1230630" y="1584325"/>
            <a:ext cx="9730740" cy="47371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2" name="Rectangles 41"/>
          <p:cNvSpPr/>
          <p:nvPr/>
        </p:nvSpPr>
        <p:spPr>
          <a:xfrm>
            <a:off x="9382760" y="2339975"/>
            <a:ext cx="584200" cy="4340225"/>
          </a:xfrm>
          <a:prstGeom prst="rect">
            <a:avLst/>
          </a:prstGeom>
          <a:noFill/>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en-US" baseline="-25000">
              <a:solidFill>
                <a:schemeClr val="bg1"/>
              </a:solidFill>
              <a:uFillTx/>
            </a:endParaRPr>
          </a:p>
        </p:txBody>
      </p:sp>
      <p:sp>
        <p:nvSpPr>
          <p:cNvPr id="2" name="Title 1"/>
          <p:cNvSpPr>
            <a:spLocks noGrp="1"/>
          </p:cNvSpPr>
          <p:nvPr>
            <p:ph type="title"/>
          </p:nvPr>
        </p:nvSpPr>
        <p:spPr>
          <a:xfrm>
            <a:off x="647700" y="299085"/>
            <a:ext cx="10515600" cy="946785"/>
          </a:xfrm>
        </p:spPr>
        <p:txBody>
          <a:bodyPr/>
          <a:p>
            <a:r>
              <a:rPr lang="en-US" sz="2800"/>
              <a:t>YOLO (1/3)</a:t>
            </a:r>
            <a:endParaRPr lang="en-US" sz="2800"/>
          </a:p>
        </p:txBody>
      </p:sp>
      <p:sp>
        <p:nvSpPr>
          <p:cNvPr id="5" name="Content Placeholder 3"/>
          <p:cNvSpPr>
            <a:spLocks noGrp="1"/>
          </p:cNvSpPr>
          <p:nvPr/>
        </p:nvSpPr>
        <p:spPr>
          <a:xfrm>
            <a:off x="647700" y="1205865"/>
            <a:ext cx="11311890" cy="8470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0" indent="0">
              <a:buNone/>
            </a:pPr>
            <a:r>
              <a:rPr lang="en-US" b="1"/>
              <a:t>YOLO </a:t>
            </a:r>
            <a:r>
              <a:rPr lang="en-US"/>
              <a:t>is </a:t>
            </a:r>
            <a:r>
              <a:rPr lang="en-US" b="1"/>
              <a:t>just </a:t>
            </a:r>
            <a:r>
              <a:rPr lang="en-US"/>
              <a:t>a </a:t>
            </a:r>
            <a:r>
              <a:rPr lang="en-US" b="1"/>
              <a:t>CNN </a:t>
            </a:r>
            <a:r>
              <a:rPr lang="en-US"/>
              <a:t>with a </a:t>
            </a:r>
            <a:r>
              <a:rPr lang="en-US" b="1"/>
              <a:t>specific depth </a:t>
            </a:r>
            <a:r>
              <a:rPr lang="en-US"/>
              <a:t>of the </a:t>
            </a:r>
            <a:r>
              <a:rPr lang="en-US" b="1"/>
              <a:t>output </a:t>
            </a:r>
            <a:r>
              <a:rPr lang="en-US"/>
              <a:t>tensor</a:t>
            </a:r>
            <a:endParaRPr lang="en-US"/>
          </a:p>
        </p:txBody>
      </p:sp>
      <p:sp>
        <p:nvSpPr>
          <p:cNvPr id="6" name="Rectangles 5"/>
          <p:cNvSpPr/>
          <p:nvPr/>
        </p:nvSpPr>
        <p:spPr>
          <a:xfrm>
            <a:off x="505460" y="3672205"/>
            <a:ext cx="1551305" cy="13246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Image</a:t>
            </a:r>
            <a:endParaRPr lang="en-US"/>
          </a:p>
        </p:txBody>
      </p:sp>
      <p:sp>
        <p:nvSpPr>
          <p:cNvPr id="7" name="Rectangles 6"/>
          <p:cNvSpPr/>
          <p:nvPr/>
        </p:nvSpPr>
        <p:spPr>
          <a:xfrm>
            <a:off x="3030220" y="2969260"/>
            <a:ext cx="1830705" cy="27311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CNN</a:t>
            </a:r>
            <a:endParaRPr lang="en-US"/>
          </a:p>
        </p:txBody>
      </p:sp>
      <p:sp>
        <p:nvSpPr>
          <p:cNvPr id="26" name="Rectangles 25"/>
          <p:cNvSpPr/>
          <p:nvPr/>
        </p:nvSpPr>
        <p:spPr>
          <a:xfrm>
            <a:off x="9383395" y="234061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P</a:t>
            </a:r>
            <a:r>
              <a:rPr lang="en-US" baseline="-25000">
                <a:solidFill>
                  <a:schemeClr val="bg1"/>
                </a:solidFill>
                <a:uFillTx/>
              </a:rPr>
              <a:t>o</a:t>
            </a:r>
            <a:endParaRPr lang="en-US" baseline="-25000">
              <a:solidFill>
                <a:schemeClr val="bg1"/>
              </a:solidFill>
              <a:uFillTx/>
            </a:endParaRPr>
          </a:p>
        </p:txBody>
      </p:sp>
      <p:grpSp>
        <p:nvGrpSpPr>
          <p:cNvPr id="33" name="Group 32"/>
          <p:cNvGrpSpPr/>
          <p:nvPr/>
        </p:nvGrpSpPr>
        <p:grpSpPr>
          <a:xfrm>
            <a:off x="5733415" y="3342005"/>
            <a:ext cx="2345690" cy="2059940"/>
            <a:chOff x="8670" y="4954"/>
            <a:chExt cx="3694" cy="3244"/>
          </a:xfrm>
        </p:grpSpPr>
        <p:sp>
          <p:nvSpPr>
            <p:cNvPr id="8" name="Rectangles 7"/>
            <p:cNvSpPr/>
            <p:nvPr/>
          </p:nvSpPr>
          <p:spPr>
            <a:xfrm>
              <a:off x="9189" y="5474"/>
              <a:ext cx="3175" cy="270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en-US"/>
            </a:p>
          </p:txBody>
        </p:sp>
        <p:cxnSp>
          <p:nvCxnSpPr>
            <p:cNvPr id="10" name="Straight Connector 9"/>
            <p:cNvCxnSpPr>
              <a:stCxn id="8" idx="0"/>
              <a:endCxn id="8" idx="2"/>
            </p:cNvCxnSpPr>
            <p:nvPr/>
          </p:nvCxnSpPr>
          <p:spPr>
            <a:xfrm>
              <a:off x="10777" y="5474"/>
              <a:ext cx="0" cy="270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9190" y="6827"/>
              <a:ext cx="3175"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9189" y="5473"/>
              <a:ext cx="0" cy="270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9983" y="5473"/>
              <a:ext cx="0" cy="270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2364" y="5473"/>
              <a:ext cx="0" cy="270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1570" y="5473"/>
              <a:ext cx="0" cy="270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9189" y="5473"/>
              <a:ext cx="3175"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9190" y="6150"/>
              <a:ext cx="3175"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9189" y="8179"/>
              <a:ext cx="3175"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189" y="7503"/>
              <a:ext cx="3175"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flipV="1">
              <a:off x="8671" y="4975"/>
              <a:ext cx="519" cy="519"/>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flipV="1">
              <a:off x="11845" y="4954"/>
              <a:ext cx="519" cy="519"/>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8671" y="4975"/>
              <a:ext cx="0" cy="270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flipV="1">
              <a:off x="8670" y="7680"/>
              <a:ext cx="519" cy="519"/>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8691" y="4973"/>
              <a:ext cx="3175"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4" name="Rectangles 33"/>
          <p:cNvSpPr/>
          <p:nvPr/>
        </p:nvSpPr>
        <p:spPr>
          <a:xfrm>
            <a:off x="9383395" y="292481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X</a:t>
            </a:r>
            <a:endParaRPr lang="en-US" baseline="-25000">
              <a:solidFill>
                <a:schemeClr val="bg1"/>
              </a:solidFill>
              <a:uFillTx/>
            </a:endParaRPr>
          </a:p>
        </p:txBody>
      </p:sp>
      <p:sp>
        <p:nvSpPr>
          <p:cNvPr id="35" name="Rectangles 34"/>
          <p:cNvSpPr/>
          <p:nvPr/>
        </p:nvSpPr>
        <p:spPr>
          <a:xfrm>
            <a:off x="9383395" y="350012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Y</a:t>
            </a:r>
            <a:endParaRPr lang="en-US" baseline="-25000">
              <a:solidFill>
                <a:schemeClr val="bg1"/>
              </a:solidFill>
              <a:uFillTx/>
            </a:endParaRPr>
          </a:p>
        </p:txBody>
      </p:sp>
      <p:sp>
        <p:nvSpPr>
          <p:cNvPr id="36" name="Rectangles 35"/>
          <p:cNvSpPr/>
          <p:nvPr/>
        </p:nvSpPr>
        <p:spPr>
          <a:xfrm>
            <a:off x="9383395" y="408432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H</a:t>
            </a:r>
            <a:endParaRPr lang="en-US" baseline="-25000">
              <a:solidFill>
                <a:schemeClr val="bg1"/>
              </a:solidFill>
              <a:uFillTx/>
            </a:endParaRPr>
          </a:p>
        </p:txBody>
      </p:sp>
      <p:sp>
        <p:nvSpPr>
          <p:cNvPr id="37" name="Rectangles 36"/>
          <p:cNvSpPr/>
          <p:nvPr/>
        </p:nvSpPr>
        <p:spPr>
          <a:xfrm>
            <a:off x="9383395" y="466852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W</a:t>
            </a:r>
            <a:endParaRPr lang="en-US" baseline="-25000">
              <a:solidFill>
                <a:schemeClr val="bg1"/>
              </a:solidFill>
              <a:uFillTx/>
            </a:endParaRPr>
          </a:p>
        </p:txBody>
      </p:sp>
      <p:sp>
        <p:nvSpPr>
          <p:cNvPr id="38" name="Rectangles 37"/>
          <p:cNvSpPr/>
          <p:nvPr/>
        </p:nvSpPr>
        <p:spPr>
          <a:xfrm>
            <a:off x="9383395" y="525272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C</a:t>
            </a:r>
            <a:r>
              <a:rPr lang="en-US" baseline="-25000">
                <a:solidFill>
                  <a:schemeClr val="bg1"/>
                </a:solidFill>
                <a:uFillTx/>
              </a:rPr>
              <a:t>0</a:t>
            </a:r>
            <a:endParaRPr lang="en-US" baseline="-25000">
              <a:solidFill>
                <a:schemeClr val="bg1"/>
              </a:solidFill>
              <a:uFillTx/>
            </a:endParaRPr>
          </a:p>
        </p:txBody>
      </p:sp>
      <p:sp>
        <p:nvSpPr>
          <p:cNvPr id="40" name="Rectangles 39"/>
          <p:cNvSpPr/>
          <p:nvPr/>
        </p:nvSpPr>
        <p:spPr>
          <a:xfrm>
            <a:off x="9383395" y="609600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C</a:t>
            </a:r>
            <a:r>
              <a:rPr lang="en-US" baseline="-25000">
                <a:solidFill>
                  <a:schemeClr val="bg1"/>
                </a:solidFill>
                <a:uFillTx/>
              </a:rPr>
              <a:t>N</a:t>
            </a:r>
            <a:endParaRPr lang="en-US" baseline="-25000">
              <a:solidFill>
                <a:schemeClr val="bg1"/>
              </a:solidFill>
              <a:uFillTx/>
            </a:endParaRPr>
          </a:p>
        </p:txBody>
      </p:sp>
      <p:sp>
        <p:nvSpPr>
          <p:cNvPr id="41" name="Text Box 40"/>
          <p:cNvSpPr txBox="1"/>
          <p:nvPr/>
        </p:nvSpPr>
        <p:spPr>
          <a:xfrm>
            <a:off x="9382760" y="5820410"/>
            <a:ext cx="584200" cy="275590"/>
          </a:xfrm>
          <a:prstGeom prst="rect">
            <a:avLst/>
          </a:prstGeom>
          <a:noFill/>
        </p:spPr>
        <p:txBody>
          <a:bodyPr wrap="square" rtlCol="0">
            <a:spAutoFit/>
          </a:bodyPr>
          <a:p>
            <a:pPr algn="ctr"/>
            <a:r>
              <a:rPr lang="en-US" sz="1200"/>
              <a:t>···</a:t>
            </a:r>
            <a:endParaRPr lang="en-US" sz="1200"/>
          </a:p>
        </p:txBody>
      </p:sp>
      <p:cxnSp>
        <p:nvCxnSpPr>
          <p:cNvPr id="44" name="Straight Arrow Connector 43"/>
          <p:cNvCxnSpPr/>
          <p:nvPr/>
        </p:nvCxnSpPr>
        <p:spPr>
          <a:xfrm>
            <a:off x="7331075" y="3888740"/>
            <a:ext cx="1892300" cy="765175"/>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2056765" y="4334510"/>
            <a:ext cx="973455" cy="635"/>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7" idx="3"/>
          </p:cNvCxnSpPr>
          <p:nvPr/>
        </p:nvCxnSpPr>
        <p:spPr>
          <a:xfrm>
            <a:off x="4860925" y="4335145"/>
            <a:ext cx="763905" cy="0"/>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99085"/>
            <a:ext cx="10515600" cy="946785"/>
          </a:xfrm>
        </p:spPr>
        <p:txBody>
          <a:bodyPr/>
          <a:p>
            <a:r>
              <a:rPr lang="en-US" sz="2800">
                <a:sym typeface="+mn-ea"/>
              </a:rPr>
              <a:t>YOLO (2/3)</a:t>
            </a:r>
            <a:endParaRPr lang="en-US" sz="2800"/>
          </a:p>
        </p:txBody>
      </p:sp>
      <p:sp>
        <p:nvSpPr>
          <p:cNvPr id="42" name="Rectangles 41"/>
          <p:cNvSpPr/>
          <p:nvPr/>
        </p:nvSpPr>
        <p:spPr>
          <a:xfrm>
            <a:off x="2519680" y="1316990"/>
            <a:ext cx="584200" cy="5032375"/>
          </a:xfrm>
          <a:prstGeom prst="rect">
            <a:avLst/>
          </a:prstGeom>
          <a:noFill/>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en-US" baseline="-25000">
              <a:solidFill>
                <a:schemeClr val="bg1"/>
              </a:solidFill>
              <a:uFillTx/>
            </a:endParaRPr>
          </a:p>
        </p:txBody>
      </p:sp>
      <p:sp>
        <p:nvSpPr>
          <p:cNvPr id="26" name="Rectangles 25"/>
          <p:cNvSpPr/>
          <p:nvPr/>
        </p:nvSpPr>
        <p:spPr>
          <a:xfrm>
            <a:off x="2519680" y="131699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P</a:t>
            </a:r>
            <a:r>
              <a:rPr lang="en-US" baseline="-25000">
                <a:solidFill>
                  <a:schemeClr val="bg1"/>
                </a:solidFill>
                <a:uFillTx/>
              </a:rPr>
              <a:t>o</a:t>
            </a:r>
            <a:endParaRPr lang="en-US" baseline="-25000">
              <a:solidFill>
                <a:schemeClr val="bg1"/>
              </a:solidFill>
              <a:uFillTx/>
            </a:endParaRPr>
          </a:p>
        </p:txBody>
      </p:sp>
      <p:sp>
        <p:nvSpPr>
          <p:cNvPr id="34" name="Rectangles 33"/>
          <p:cNvSpPr/>
          <p:nvPr/>
        </p:nvSpPr>
        <p:spPr>
          <a:xfrm>
            <a:off x="2519045" y="225298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X</a:t>
            </a:r>
            <a:endParaRPr lang="en-US" baseline="-25000">
              <a:solidFill>
                <a:schemeClr val="bg1"/>
              </a:solidFill>
              <a:uFillTx/>
            </a:endParaRPr>
          </a:p>
        </p:txBody>
      </p:sp>
      <p:sp>
        <p:nvSpPr>
          <p:cNvPr id="35" name="Rectangles 34"/>
          <p:cNvSpPr/>
          <p:nvPr/>
        </p:nvSpPr>
        <p:spPr>
          <a:xfrm>
            <a:off x="2519045" y="282829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Y</a:t>
            </a:r>
            <a:endParaRPr lang="en-US" baseline="-25000">
              <a:solidFill>
                <a:schemeClr val="bg1"/>
              </a:solidFill>
              <a:uFillTx/>
            </a:endParaRPr>
          </a:p>
        </p:txBody>
      </p:sp>
      <p:sp>
        <p:nvSpPr>
          <p:cNvPr id="36" name="Rectangles 35"/>
          <p:cNvSpPr/>
          <p:nvPr/>
        </p:nvSpPr>
        <p:spPr>
          <a:xfrm>
            <a:off x="2519045" y="341249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H</a:t>
            </a:r>
            <a:endParaRPr lang="en-US" baseline="-25000">
              <a:solidFill>
                <a:schemeClr val="bg1"/>
              </a:solidFill>
              <a:uFillTx/>
            </a:endParaRPr>
          </a:p>
        </p:txBody>
      </p:sp>
      <p:sp>
        <p:nvSpPr>
          <p:cNvPr id="37" name="Rectangles 36"/>
          <p:cNvSpPr/>
          <p:nvPr/>
        </p:nvSpPr>
        <p:spPr>
          <a:xfrm>
            <a:off x="2519045" y="3996690"/>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W</a:t>
            </a:r>
            <a:endParaRPr lang="en-US" baseline="-25000">
              <a:solidFill>
                <a:schemeClr val="bg1"/>
              </a:solidFill>
              <a:uFillTx/>
            </a:endParaRPr>
          </a:p>
        </p:txBody>
      </p:sp>
      <p:sp>
        <p:nvSpPr>
          <p:cNvPr id="38" name="Rectangles 37"/>
          <p:cNvSpPr/>
          <p:nvPr/>
        </p:nvSpPr>
        <p:spPr>
          <a:xfrm>
            <a:off x="2519680" y="4921885"/>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C</a:t>
            </a:r>
            <a:r>
              <a:rPr lang="en-US" baseline="-25000">
                <a:solidFill>
                  <a:schemeClr val="bg1"/>
                </a:solidFill>
                <a:uFillTx/>
              </a:rPr>
              <a:t>0</a:t>
            </a:r>
            <a:endParaRPr lang="en-US" baseline="-25000">
              <a:solidFill>
                <a:schemeClr val="bg1"/>
              </a:solidFill>
              <a:uFillTx/>
            </a:endParaRPr>
          </a:p>
        </p:txBody>
      </p:sp>
      <p:sp>
        <p:nvSpPr>
          <p:cNvPr id="40" name="Rectangles 39"/>
          <p:cNvSpPr/>
          <p:nvPr/>
        </p:nvSpPr>
        <p:spPr>
          <a:xfrm>
            <a:off x="2519680" y="5765165"/>
            <a:ext cx="584200" cy="5842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C</a:t>
            </a:r>
            <a:r>
              <a:rPr lang="en-US" baseline="-25000">
                <a:solidFill>
                  <a:schemeClr val="bg1"/>
                </a:solidFill>
                <a:uFillTx/>
              </a:rPr>
              <a:t>N</a:t>
            </a:r>
            <a:endParaRPr lang="en-US" baseline="-25000">
              <a:solidFill>
                <a:schemeClr val="bg1"/>
              </a:solidFill>
              <a:uFillTx/>
            </a:endParaRPr>
          </a:p>
        </p:txBody>
      </p:sp>
      <p:sp>
        <p:nvSpPr>
          <p:cNvPr id="41" name="Text Box 40"/>
          <p:cNvSpPr txBox="1"/>
          <p:nvPr/>
        </p:nvSpPr>
        <p:spPr>
          <a:xfrm>
            <a:off x="2519045" y="5489575"/>
            <a:ext cx="584200" cy="275590"/>
          </a:xfrm>
          <a:prstGeom prst="rect">
            <a:avLst/>
          </a:prstGeom>
          <a:noFill/>
        </p:spPr>
        <p:txBody>
          <a:bodyPr wrap="square" rtlCol="0">
            <a:spAutoFit/>
          </a:bodyPr>
          <a:p>
            <a:pPr algn="ctr"/>
            <a:r>
              <a:rPr lang="en-US" sz="1200"/>
              <a:t>···</a:t>
            </a:r>
            <a:endParaRPr lang="en-US" sz="1200"/>
          </a:p>
        </p:txBody>
      </p:sp>
      <p:sp>
        <p:nvSpPr>
          <p:cNvPr id="3" name="Text Box 2"/>
          <p:cNvSpPr txBox="1"/>
          <p:nvPr/>
        </p:nvSpPr>
        <p:spPr>
          <a:xfrm>
            <a:off x="4611370" y="1424940"/>
            <a:ext cx="6142990" cy="368300"/>
          </a:xfrm>
          <a:prstGeom prst="rect">
            <a:avLst/>
          </a:prstGeom>
          <a:noFill/>
        </p:spPr>
        <p:txBody>
          <a:bodyPr wrap="square" rtlCol="0">
            <a:spAutoFit/>
          </a:bodyPr>
          <a:p>
            <a:r>
              <a:rPr lang="en-US"/>
              <a:t>Object Detection Task (</a:t>
            </a:r>
            <a:r>
              <a:rPr lang="en-US">
                <a:sym typeface="+mn-ea"/>
              </a:rPr>
              <a:t>binary </a:t>
            </a:r>
            <a:r>
              <a:rPr lang="en-US"/>
              <a:t>logistic</a:t>
            </a:r>
            <a:r>
              <a:rPr lang="en-US"/>
              <a:t> regression)</a:t>
            </a:r>
            <a:endParaRPr lang="en-US"/>
          </a:p>
        </p:txBody>
      </p:sp>
      <p:sp>
        <p:nvSpPr>
          <p:cNvPr id="4" name="Text Box 3"/>
          <p:cNvSpPr txBox="1"/>
          <p:nvPr/>
        </p:nvSpPr>
        <p:spPr>
          <a:xfrm>
            <a:off x="4611370" y="3244850"/>
            <a:ext cx="6142990" cy="368300"/>
          </a:xfrm>
          <a:prstGeom prst="rect">
            <a:avLst/>
          </a:prstGeom>
          <a:noFill/>
        </p:spPr>
        <p:txBody>
          <a:bodyPr wrap="square" rtlCol="0">
            <a:spAutoFit/>
          </a:bodyPr>
          <a:p>
            <a:r>
              <a:rPr lang="en-US"/>
              <a:t>Object Localization Task (numerical regression)</a:t>
            </a:r>
            <a:endParaRPr lang="en-US"/>
          </a:p>
        </p:txBody>
      </p:sp>
      <p:sp>
        <p:nvSpPr>
          <p:cNvPr id="6" name="Text Box 5"/>
          <p:cNvSpPr txBox="1"/>
          <p:nvPr/>
        </p:nvSpPr>
        <p:spPr>
          <a:xfrm>
            <a:off x="4611370" y="5443220"/>
            <a:ext cx="6142990" cy="368300"/>
          </a:xfrm>
          <a:prstGeom prst="rect">
            <a:avLst/>
          </a:prstGeom>
          <a:noFill/>
        </p:spPr>
        <p:txBody>
          <a:bodyPr wrap="square" rtlCol="0">
            <a:spAutoFit/>
          </a:bodyPr>
          <a:p>
            <a:r>
              <a:rPr lang="en-US"/>
              <a:t>Object Classification Task (logistic regression)</a:t>
            </a:r>
            <a:endParaRPr lang="en-US"/>
          </a:p>
        </p:txBody>
      </p:sp>
      <p:cxnSp>
        <p:nvCxnSpPr>
          <p:cNvPr id="7" name="Straight Arrow Connector 6"/>
          <p:cNvCxnSpPr/>
          <p:nvPr/>
        </p:nvCxnSpPr>
        <p:spPr>
          <a:xfrm>
            <a:off x="3329305" y="1605915"/>
            <a:ext cx="1199515" cy="5715"/>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329305" y="3426460"/>
            <a:ext cx="1199515" cy="5715"/>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329305" y="5624830"/>
            <a:ext cx="1199515" cy="5715"/>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99085"/>
            <a:ext cx="10515600" cy="946785"/>
          </a:xfrm>
        </p:spPr>
        <p:txBody>
          <a:bodyPr/>
          <a:p>
            <a:r>
              <a:rPr lang="en-US" sz="2800"/>
              <a:t>Non-Maximum Suppression</a:t>
            </a:r>
            <a:endParaRPr lang="en-US" sz="2800"/>
          </a:p>
        </p:txBody>
      </p:sp>
      <p:sp>
        <p:nvSpPr>
          <p:cNvPr id="3" name="Rectangles 2"/>
          <p:cNvSpPr/>
          <p:nvPr/>
        </p:nvSpPr>
        <p:spPr>
          <a:xfrm>
            <a:off x="995045" y="3321685"/>
            <a:ext cx="3195320" cy="278193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en-US"/>
          </a:p>
        </p:txBody>
      </p:sp>
      <p:sp>
        <p:nvSpPr>
          <p:cNvPr id="6" name="Sun 5"/>
          <p:cNvSpPr/>
          <p:nvPr/>
        </p:nvSpPr>
        <p:spPr>
          <a:xfrm>
            <a:off x="2364740" y="3512820"/>
            <a:ext cx="1054735" cy="1054735"/>
          </a:xfrm>
          <a:prstGeom prst="su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Rectangles 6"/>
          <p:cNvSpPr/>
          <p:nvPr/>
        </p:nvSpPr>
        <p:spPr>
          <a:xfrm>
            <a:off x="2364740" y="3702050"/>
            <a:ext cx="1147445" cy="86550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Rectangles 7"/>
          <p:cNvSpPr/>
          <p:nvPr/>
        </p:nvSpPr>
        <p:spPr>
          <a:xfrm>
            <a:off x="2526030" y="3902075"/>
            <a:ext cx="1147445" cy="86550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Rectangles 8"/>
          <p:cNvSpPr/>
          <p:nvPr/>
        </p:nvSpPr>
        <p:spPr>
          <a:xfrm>
            <a:off x="2272030" y="3512820"/>
            <a:ext cx="1147445" cy="86550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Rectangles 9"/>
          <p:cNvSpPr/>
          <p:nvPr/>
        </p:nvSpPr>
        <p:spPr>
          <a:xfrm>
            <a:off x="2272030" y="3766820"/>
            <a:ext cx="1147445" cy="86550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s 10"/>
          <p:cNvSpPr/>
          <p:nvPr/>
        </p:nvSpPr>
        <p:spPr>
          <a:xfrm>
            <a:off x="2526030" y="3766820"/>
            <a:ext cx="1147445" cy="86550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Lightning Bolt 11"/>
          <p:cNvSpPr/>
          <p:nvPr/>
        </p:nvSpPr>
        <p:spPr>
          <a:xfrm>
            <a:off x="1442085" y="5244465"/>
            <a:ext cx="495935" cy="62039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Rectangles 12"/>
          <p:cNvSpPr/>
          <p:nvPr/>
        </p:nvSpPr>
        <p:spPr>
          <a:xfrm>
            <a:off x="2018665" y="3766820"/>
            <a:ext cx="1147445" cy="86550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Rectangles 13"/>
          <p:cNvSpPr/>
          <p:nvPr/>
        </p:nvSpPr>
        <p:spPr>
          <a:xfrm>
            <a:off x="1287145" y="5142230"/>
            <a:ext cx="496570" cy="54546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Rectangles 14"/>
          <p:cNvSpPr/>
          <p:nvPr/>
        </p:nvSpPr>
        <p:spPr>
          <a:xfrm>
            <a:off x="1344295" y="5218430"/>
            <a:ext cx="806450" cy="66865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Rectangles 15"/>
          <p:cNvSpPr/>
          <p:nvPr/>
        </p:nvSpPr>
        <p:spPr>
          <a:xfrm>
            <a:off x="1131570" y="5344795"/>
            <a:ext cx="806450" cy="52006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7" name="Rectangles 16"/>
          <p:cNvSpPr/>
          <p:nvPr/>
        </p:nvSpPr>
        <p:spPr>
          <a:xfrm>
            <a:off x="1131570" y="5345430"/>
            <a:ext cx="806450" cy="66865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Rectangles 17"/>
          <p:cNvSpPr/>
          <p:nvPr/>
        </p:nvSpPr>
        <p:spPr>
          <a:xfrm>
            <a:off x="7967980" y="3321685"/>
            <a:ext cx="3195320" cy="278193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endParaRPr lang="en-US"/>
          </a:p>
        </p:txBody>
      </p:sp>
      <p:sp>
        <p:nvSpPr>
          <p:cNvPr id="19" name="Sun 18"/>
          <p:cNvSpPr/>
          <p:nvPr/>
        </p:nvSpPr>
        <p:spPr>
          <a:xfrm>
            <a:off x="9337675" y="3512820"/>
            <a:ext cx="1054735" cy="1054735"/>
          </a:xfrm>
          <a:prstGeom prst="su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3" name="Rectangles 22"/>
          <p:cNvSpPr/>
          <p:nvPr/>
        </p:nvSpPr>
        <p:spPr>
          <a:xfrm>
            <a:off x="9282430" y="3512185"/>
            <a:ext cx="1166495" cy="105600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5" name="Lightning Bolt 24"/>
          <p:cNvSpPr/>
          <p:nvPr/>
        </p:nvSpPr>
        <p:spPr>
          <a:xfrm>
            <a:off x="8415020" y="5244465"/>
            <a:ext cx="495935" cy="62039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8" name="Rectangles 27"/>
          <p:cNvSpPr/>
          <p:nvPr/>
        </p:nvSpPr>
        <p:spPr>
          <a:xfrm>
            <a:off x="8354695" y="5218430"/>
            <a:ext cx="617220" cy="668655"/>
          </a:xfrm>
          <a:prstGeom prst="rect">
            <a:avLst/>
          </a:prstGeom>
          <a:noFill/>
          <a:ln w="22225">
            <a:solidFill>
              <a:srgbClr val="20202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1" name="Rectangles 30"/>
          <p:cNvSpPr/>
          <p:nvPr/>
        </p:nvSpPr>
        <p:spPr>
          <a:xfrm>
            <a:off x="5459095" y="4434205"/>
            <a:ext cx="1240790" cy="5581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NMS</a:t>
            </a:r>
            <a:endParaRPr lang="en-US"/>
          </a:p>
        </p:txBody>
      </p:sp>
      <p:cxnSp>
        <p:nvCxnSpPr>
          <p:cNvPr id="32" name="Straight Arrow Connector 31"/>
          <p:cNvCxnSpPr>
            <a:stCxn id="3" idx="3"/>
            <a:endCxn id="31" idx="1"/>
          </p:cNvCxnSpPr>
          <p:nvPr/>
        </p:nvCxnSpPr>
        <p:spPr>
          <a:xfrm>
            <a:off x="4190365" y="4712970"/>
            <a:ext cx="1268730" cy="63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31" idx="3"/>
            <a:endCxn id="18" idx="1"/>
          </p:cNvCxnSpPr>
          <p:nvPr/>
        </p:nvCxnSpPr>
        <p:spPr>
          <a:xfrm flipV="1">
            <a:off x="6699885" y="4712970"/>
            <a:ext cx="1268095" cy="63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 name="Text Box 3"/>
          <p:cNvSpPr txBox="1"/>
          <p:nvPr/>
        </p:nvSpPr>
        <p:spPr>
          <a:xfrm>
            <a:off x="759460" y="1245870"/>
            <a:ext cx="10403840" cy="1198880"/>
          </a:xfrm>
          <a:prstGeom prst="rect">
            <a:avLst/>
          </a:prstGeom>
          <a:noFill/>
        </p:spPr>
        <p:txBody>
          <a:bodyPr wrap="square" rtlCol="0">
            <a:spAutoFit/>
          </a:bodyPr>
          <a:p>
            <a:pPr algn="l"/>
            <a:r>
              <a:rPr lang="en-US" b="1">
                <a:sym typeface="+mn-ea"/>
              </a:rPr>
              <a:t>Non-Maximum Suppression</a:t>
            </a:r>
            <a:r>
              <a:rPr lang="en-US">
                <a:sym typeface="+mn-ea"/>
              </a:rPr>
              <a:t> (</a:t>
            </a:r>
            <a:r>
              <a:rPr lang="en-US"/>
              <a:t>NMS) is a </a:t>
            </a:r>
            <a:r>
              <a:rPr lang="en-US" b="1"/>
              <a:t>technique </a:t>
            </a:r>
            <a:r>
              <a:rPr lang="en-US"/>
              <a:t>in computer vision used </a:t>
            </a:r>
            <a:r>
              <a:rPr lang="en-US" b="1"/>
              <a:t>to filter </a:t>
            </a:r>
            <a:r>
              <a:rPr lang="en-US"/>
              <a:t>out </a:t>
            </a:r>
            <a:r>
              <a:rPr lang="en-US" b="1"/>
              <a:t>redundant </a:t>
            </a:r>
            <a:r>
              <a:rPr lang="en-US"/>
              <a:t>bounding boxes in </a:t>
            </a:r>
            <a:r>
              <a:rPr lang="en-US" b="1"/>
              <a:t>object detection </a:t>
            </a:r>
            <a:r>
              <a:rPr lang="en-US"/>
              <a:t>tasks. </a:t>
            </a:r>
            <a:endParaRPr lang="en-US"/>
          </a:p>
          <a:p>
            <a:pPr algn="l"/>
            <a:r>
              <a:rPr lang="en-US"/>
              <a:t>It </a:t>
            </a:r>
            <a:r>
              <a:rPr lang="en-US" b="1"/>
              <a:t>keeps </a:t>
            </a:r>
            <a:r>
              <a:rPr lang="en-US"/>
              <a:t>only the </a:t>
            </a:r>
            <a:r>
              <a:rPr lang="en-US" b="1"/>
              <a:t>most relevant </a:t>
            </a:r>
            <a:r>
              <a:rPr lang="en-US"/>
              <a:t>bounding boxes by </a:t>
            </a:r>
            <a:r>
              <a:rPr lang="en-US" b="1"/>
              <a:t>suppressing </a:t>
            </a:r>
            <a:r>
              <a:rPr lang="en-US"/>
              <a:t>those with </a:t>
            </a:r>
            <a:r>
              <a:rPr lang="en-US" b="1"/>
              <a:t>lower confidence </a:t>
            </a:r>
            <a:r>
              <a:rPr lang="en-US"/>
              <a:t>scores </a:t>
            </a:r>
            <a:r>
              <a:rPr lang="en-US" b="1"/>
              <a:t>or</a:t>
            </a:r>
            <a:r>
              <a:rPr lang="en-US"/>
              <a:t> significant </a:t>
            </a:r>
            <a:r>
              <a:rPr lang="en-US" b="1"/>
              <a:t>overlap </a:t>
            </a:r>
            <a:r>
              <a:rPr lang="en-US"/>
              <a:t>with others.</a:t>
            </a:r>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99085"/>
            <a:ext cx="10515600" cy="946785"/>
          </a:xfrm>
        </p:spPr>
        <p:txBody>
          <a:bodyPr/>
          <a:p>
            <a:r>
              <a:rPr lang="en-US" sz="2800"/>
              <a:t>YOLOv8 (3/3)</a:t>
            </a:r>
            <a:endParaRPr lang="en-US" sz="2800"/>
          </a:p>
        </p:txBody>
      </p:sp>
      <p:sp>
        <p:nvSpPr>
          <p:cNvPr id="5" name="Content Placeholder 3"/>
          <p:cNvSpPr>
            <a:spLocks noGrp="1"/>
          </p:cNvSpPr>
          <p:nvPr/>
        </p:nvSpPr>
        <p:spPr>
          <a:xfrm>
            <a:off x="647700" y="1173480"/>
            <a:ext cx="10515600" cy="84709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0" indent="0">
              <a:buNone/>
            </a:pPr>
            <a:r>
              <a:rPr lang="en-US"/>
              <a:t>Last version of the YOLO architecture released in 2023</a:t>
            </a:r>
            <a:endParaRPr lang="en-US"/>
          </a:p>
        </p:txBody>
      </p:sp>
      <p:pic>
        <p:nvPicPr>
          <p:cNvPr id="6" name="Picture 5"/>
          <p:cNvPicPr>
            <a:picLocks noChangeAspect="1"/>
          </p:cNvPicPr>
          <p:nvPr/>
        </p:nvPicPr>
        <p:blipFill>
          <a:blip r:embed="rId1"/>
          <a:stretch>
            <a:fillRect/>
          </a:stretch>
        </p:blipFill>
        <p:spPr>
          <a:xfrm>
            <a:off x="481965" y="2153285"/>
            <a:ext cx="10846435" cy="40678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YOLOv8: Implementation</a:t>
            </a:r>
            <a:endParaRPr lang="en-US"/>
          </a:p>
        </p:txBody>
      </p:sp>
      <p:sp>
        <p:nvSpPr>
          <p:cNvPr id="3" name="Content Placeholder 2"/>
          <p:cNvSpPr>
            <a:spLocks noGrp="1"/>
          </p:cNvSpPr>
          <p:nvPr>
            <p:ph idx="1"/>
          </p:nvPr>
        </p:nvSpPr>
        <p:spPr/>
        <p:txBody>
          <a:bodyPr/>
          <a:p>
            <a:pPr marL="0" indent="0">
              <a:buNone/>
            </a:pPr>
            <a:r>
              <a:rPr lang="en-US"/>
              <a:t>A very famous and </a:t>
            </a:r>
            <a:r>
              <a:rPr lang="en-US" b="1"/>
              <a:t>well-maintained </a:t>
            </a:r>
            <a:r>
              <a:rPr lang="en-US"/>
              <a:t>implementation of </a:t>
            </a:r>
            <a:r>
              <a:rPr lang="en-US" b="1"/>
              <a:t>YOLOv8</a:t>
            </a:r>
            <a:r>
              <a:rPr lang="en-US"/>
              <a:t> is </a:t>
            </a:r>
            <a:r>
              <a:rPr lang="en-US" b="1"/>
              <a:t>ultralytics.</a:t>
            </a:r>
            <a:r>
              <a:rPr lang="en-US"/>
              <a:t> it has significantly contributed to the </a:t>
            </a:r>
            <a:r>
              <a:rPr lang="en-US" b="1"/>
              <a:t>YOLO</a:t>
            </a:r>
            <a:r>
              <a:rPr lang="en-US"/>
              <a:t> object detection framework by providing an </a:t>
            </a:r>
            <a:r>
              <a:rPr lang="en-US" b="1"/>
              <a:t>efficient </a:t>
            </a:r>
            <a:r>
              <a:rPr lang="en-US"/>
              <a:t>and </a:t>
            </a:r>
            <a:r>
              <a:rPr lang="en-US" b="1"/>
              <a:t>user-friendly</a:t>
            </a:r>
            <a:r>
              <a:rPr lang="en-US"/>
              <a:t> </a:t>
            </a:r>
            <a:r>
              <a:rPr lang="en-US" b="1"/>
              <a:t>implementation </a:t>
            </a:r>
            <a:r>
              <a:rPr lang="en-US"/>
              <a:t>of YOLOv8.</a:t>
            </a:r>
            <a:endParaRPr lang="en-US"/>
          </a:p>
        </p:txBody>
      </p:sp>
      <p:pic>
        <p:nvPicPr>
          <p:cNvPr id="4" name="Picture 3"/>
          <p:cNvPicPr>
            <a:picLocks noChangeAspect="1"/>
          </p:cNvPicPr>
          <p:nvPr/>
        </p:nvPicPr>
        <p:blipFill>
          <a:blip r:embed="rId1"/>
          <a:stretch>
            <a:fillRect/>
          </a:stretch>
        </p:blipFill>
        <p:spPr>
          <a:xfrm>
            <a:off x="882015" y="3299460"/>
            <a:ext cx="10046970" cy="30784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YOLOv8: Inference</a:t>
            </a:r>
            <a:endParaRPr lang="en-US"/>
          </a:p>
        </p:txBody>
      </p:sp>
      <p:pic>
        <p:nvPicPr>
          <p:cNvPr id="4" name="Picture 3"/>
          <p:cNvPicPr>
            <a:picLocks noChangeAspect="1"/>
          </p:cNvPicPr>
          <p:nvPr/>
        </p:nvPicPr>
        <p:blipFill>
          <a:blip r:embed="rId1"/>
          <a:stretch>
            <a:fillRect/>
          </a:stretch>
        </p:blipFill>
        <p:spPr>
          <a:xfrm>
            <a:off x="1528445" y="2259330"/>
            <a:ext cx="9135745" cy="381825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99085"/>
            <a:ext cx="10515600" cy="946785"/>
          </a:xfrm>
        </p:spPr>
        <p:txBody>
          <a:bodyPr/>
          <a:p>
            <a:r>
              <a:rPr lang="en-US" sz="2800"/>
              <a:t>Faster R-CNN</a:t>
            </a:r>
            <a:endParaRPr lang="en-US" sz="2800"/>
          </a:p>
        </p:txBody>
      </p:sp>
      <p:sp>
        <p:nvSpPr>
          <p:cNvPr id="3" name="Content Placeholder 3"/>
          <p:cNvSpPr>
            <a:spLocks noGrp="1"/>
          </p:cNvSpPr>
          <p:nvPr/>
        </p:nvSpPr>
        <p:spPr>
          <a:xfrm>
            <a:off x="647700" y="1122045"/>
            <a:ext cx="11311890" cy="14020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0" indent="0">
              <a:buNone/>
            </a:pPr>
            <a:r>
              <a:rPr lang="en-US" b="1"/>
              <a:t>Faster R-CNN </a:t>
            </a:r>
            <a:r>
              <a:rPr lang="en-US"/>
              <a:t>is a deep learning framework for </a:t>
            </a:r>
            <a:r>
              <a:rPr lang="en-US" b="1"/>
              <a:t>object detection</a:t>
            </a:r>
            <a:r>
              <a:rPr lang="en-US"/>
              <a:t>. </a:t>
            </a:r>
            <a:endParaRPr lang="en-US"/>
          </a:p>
          <a:p>
            <a:pPr marL="0" indent="0">
              <a:buNone/>
            </a:pPr>
            <a:r>
              <a:rPr lang="en-US"/>
              <a:t>It </a:t>
            </a:r>
            <a:r>
              <a:rPr lang="en-US" b="1"/>
              <a:t>combines</a:t>
            </a:r>
            <a:r>
              <a:rPr lang="en-US"/>
              <a:t> a </a:t>
            </a:r>
            <a:r>
              <a:rPr lang="en-US" b="1"/>
              <a:t>Region Proposal Network</a:t>
            </a:r>
            <a:r>
              <a:rPr lang="en-US"/>
              <a:t> (RPN) with a </a:t>
            </a:r>
            <a:r>
              <a:rPr lang="en-US" b="1"/>
              <a:t>CNN</a:t>
            </a:r>
            <a:r>
              <a:rPr lang="en-US"/>
              <a:t> to </a:t>
            </a:r>
            <a:r>
              <a:rPr lang="en-US" b="1"/>
              <a:t>efficiently </a:t>
            </a:r>
            <a:r>
              <a:rPr lang="en-US"/>
              <a:t>generate </a:t>
            </a:r>
            <a:r>
              <a:rPr lang="en-US" b="1"/>
              <a:t>region proposals</a:t>
            </a:r>
            <a:r>
              <a:rPr lang="en-US"/>
              <a:t> and </a:t>
            </a:r>
            <a:r>
              <a:rPr lang="en-US" b="1"/>
              <a:t>classify objects</a:t>
            </a:r>
            <a:r>
              <a:rPr lang="en-US"/>
              <a:t> within those regions.</a:t>
            </a:r>
            <a:endParaRPr lang="en-US"/>
          </a:p>
        </p:txBody>
      </p:sp>
      <p:sp>
        <p:nvSpPr>
          <p:cNvPr id="6" name="Rectangles 5"/>
          <p:cNvSpPr/>
          <p:nvPr/>
        </p:nvSpPr>
        <p:spPr>
          <a:xfrm>
            <a:off x="442595" y="3827145"/>
            <a:ext cx="1551305" cy="13246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Image</a:t>
            </a:r>
            <a:endParaRPr lang="en-US"/>
          </a:p>
        </p:txBody>
      </p:sp>
      <p:sp>
        <p:nvSpPr>
          <p:cNvPr id="7" name="Rectangles 6"/>
          <p:cNvSpPr/>
          <p:nvPr/>
        </p:nvSpPr>
        <p:spPr>
          <a:xfrm>
            <a:off x="2967355" y="3124200"/>
            <a:ext cx="1830705" cy="27311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CNN</a:t>
            </a:r>
            <a:endParaRPr lang="en-US"/>
          </a:p>
        </p:txBody>
      </p:sp>
      <p:cxnSp>
        <p:nvCxnSpPr>
          <p:cNvPr id="45" name="Straight Arrow Connector 44"/>
          <p:cNvCxnSpPr/>
          <p:nvPr/>
        </p:nvCxnSpPr>
        <p:spPr>
          <a:xfrm>
            <a:off x="1993900" y="4489450"/>
            <a:ext cx="973455" cy="635"/>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8" name="Rectangles 7"/>
          <p:cNvSpPr/>
          <p:nvPr/>
        </p:nvSpPr>
        <p:spPr>
          <a:xfrm>
            <a:off x="5896610" y="3124200"/>
            <a:ext cx="2471420" cy="9315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Region Proposal Network</a:t>
            </a:r>
            <a:endParaRPr lang="en-US"/>
          </a:p>
        </p:txBody>
      </p:sp>
      <p:sp>
        <p:nvSpPr>
          <p:cNvPr id="9" name="Rectangles 8"/>
          <p:cNvSpPr/>
          <p:nvPr/>
        </p:nvSpPr>
        <p:spPr>
          <a:xfrm>
            <a:off x="6553835" y="5151755"/>
            <a:ext cx="1157605" cy="7239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p>
            <a:pPr algn="ctr"/>
            <a:r>
              <a:rPr lang="en-US"/>
              <a:t>Pooler</a:t>
            </a:r>
            <a:endParaRPr lang="en-US"/>
          </a:p>
        </p:txBody>
      </p:sp>
      <p:sp>
        <p:nvSpPr>
          <p:cNvPr id="10" name="Rectangles 9"/>
          <p:cNvSpPr/>
          <p:nvPr/>
        </p:nvSpPr>
        <p:spPr>
          <a:xfrm>
            <a:off x="8554720" y="4999990"/>
            <a:ext cx="1986280" cy="1029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Classifier</a:t>
            </a:r>
            <a:endParaRPr lang="en-US"/>
          </a:p>
        </p:txBody>
      </p:sp>
      <p:cxnSp>
        <p:nvCxnSpPr>
          <p:cNvPr id="11" name="Elbow Connector 10"/>
          <p:cNvCxnSpPr>
            <a:stCxn id="7" idx="3"/>
            <a:endCxn id="8" idx="1"/>
          </p:cNvCxnSpPr>
          <p:nvPr/>
        </p:nvCxnSpPr>
        <p:spPr>
          <a:xfrm flipV="1">
            <a:off x="4798060" y="3590290"/>
            <a:ext cx="1098550" cy="899795"/>
          </a:xfrm>
          <a:prstGeom prst="bentConnector3">
            <a:avLst>
              <a:gd name="adj1" fmla="val 50000"/>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7" idx="3"/>
            <a:endCxn id="9" idx="1"/>
          </p:cNvCxnSpPr>
          <p:nvPr/>
        </p:nvCxnSpPr>
        <p:spPr>
          <a:xfrm>
            <a:off x="4798060" y="4490085"/>
            <a:ext cx="1755775" cy="1023620"/>
          </a:xfrm>
          <a:prstGeom prst="bentConnector3">
            <a:avLst>
              <a:gd name="adj1" fmla="val 31175"/>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9" idx="3"/>
            <a:endCxn id="10" idx="1"/>
          </p:cNvCxnSpPr>
          <p:nvPr/>
        </p:nvCxnSpPr>
        <p:spPr>
          <a:xfrm>
            <a:off x="7711440" y="5513705"/>
            <a:ext cx="843280" cy="1270"/>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8" idx="3"/>
          </p:cNvCxnSpPr>
          <p:nvPr/>
        </p:nvCxnSpPr>
        <p:spPr>
          <a:xfrm>
            <a:off x="8368030" y="3590290"/>
            <a:ext cx="2882265" cy="0"/>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0" idx="3"/>
          </p:cNvCxnSpPr>
          <p:nvPr/>
        </p:nvCxnSpPr>
        <p:spPr>
          <a:xfrm>
            <a:off x="10541000" y="5514975"/>
            <a:ext cx="781685" cy="0"/>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8" idx="2"/>
            <a:endCxn id="9" idx="0"/>
          </p:cNvCxnSpPr>
          <p:nvPr/>
        </p:nvCxnSpPr>
        <p:spPr>
          <a:xfrm>
            <a:off x="7132320" y="4055745"/>
            <a:ext cx="635" cy="1096010"/>
          </a:xfrm>
          <a:prstGeom prst="straightConnector1">
            <a:avLst/>
          </a:prstGeom>
          <a:ln w="22225">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22225">
          <a:tailEnd type="arrow"/>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5507</Words>
  <Application>WPS Presentation</Application>
  <PresentationFormat>宽屏</PresentationFormat>
  <Paragraphs>215</Paragraphs>
  <Slides>25</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Arial</vt:lpstr>
      <vt:lpstr>SimSun</vt:lpstr>
      <vt:lpstr>Wingdings</vt:lpstr>
      <vt:lpstr>DejaVu Sans</vt:lpstr>
      <vt:lpstr>Arial Black</vt:lpstr>
      <vt:lpstr>Microsoft YaHei</vt:lpstr>
      <vt:lpstr>Arial Unicode MS</vt:lpstr>
      <vt:lpstr>SimSun</vt:lpstr>
      <vt:lpstr>ProFontIIx Nerd Font</vt:lpstr>
      <vt:lpstr>AurulentSansMono Nerd Font</vt:lpstr>
      <vt:lpstr>Office Theme</vt:lpstr>
      <vt:lpstr>Advanced Topics</vt:lpstr>
      <vt:lpstr>YOLO</vt:lpstr>
      <vt:lpstr>YOLO (1/3)</vt:lpstr>
      <vt:lpstr>YOLO (2/3)</vt:lpstr>
      <vt:lpstr>Non-Maximum Suppression</vt:lpstr>
      <vt:lpstr>YOLOv8 (3/3)</vt:lpstr>
      <vt:lpstr>YOLOv8: Implementations</vt:lpstr>
      <vt:lpstr>PowerPoint 演示文稿</vt:lpstr>
      <vt:lpstr>Faster R-CNN</vt:lpstr>
      <vt:lpstr>Faster R-CNN: Architecture</vt:lpstr>
      <vt:lpstr>Faster R-CNN vs YOLO</vt:lpstr>
      <vt:lpstr>PowerPoint 演示文稿</vt:lpstr>
      <vt:lpstr>UNET</vt:lpstr>
      <vt:lpstr>UNET: Architecture</vt:lpstr>
      <vt:lpstr>CLIP</vt:lpstr>
      <vt:lpstr>CLIP: Architecture</vt:lpstr>
      <vt:lpstr>PowerPoint 演示文稿</vt:lpstr>
      <vt:lpstr>Denoising Diffusion Probabilistic Models</vt:lpstr>
      <vt:lpstr>Latent Diffusion</vt:lpstr>
      <vt:lpstr>DALLE-2</vt:lpstr>
      <vt:lpstr>Stable Diffusion: Implementation</vt:lpstr>
      <vt:lpstr>Stable Diffusion: Implementation</vt:lpstr>
      <vt:lpstr>PowerPoint 演示文稿</vt:lpstr>
      <vt:lpstr>Huggingface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federico</cp:lastModifiedBy>
  <cp:revision>53</cp:revision>
  <dcterms:created xsi:type="dcterms:W3CDTF">2023-11-28T10:48:56Z</dcterms:created>
  <dcterms:modified xsi:type="dcterms:W3CDTF">2023-11-28T10:48:56Z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1033-11.1.0.11708</vt:lpwstr>
  </property>
  <property fmtid="{D5CDD505-2E9C-101B-9397-08002B2CF9AE}" pid="3" name="ICV">
    <vt:lpwstr/>
  </property>
</Properties>
</file>